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4" r:id="rId1"/>
  </p:sldMasterIdLst>
  <p:notesMasterIdLst>
    <p:notesMasterId r:id="rId12"/>
  </p:notesMasterIdLst>
  <p:handoutMasterIdLst>
    <p:handoutMasterId r:id="rId13"/>
  </p:handoutMasterIdLst>
  <p:sldIdLst>
    <p:sldId id="338" r:id="rId2"/>
    <p:sldId id="469" r:id="rId3"/>
    <p:sldId id="470" r:id="rId4"/>
    <p:sldId id="466" r:id="rId5"/>
    <p:sldId id="473" r:id="rId6"/>
    <p:sldId id="472" r:id="rId7"/>
    <p:sldId id="474" r:id="rId8"/>
    <p:sldId id="438" r:id="rId9"/>
    <p:sldId id="471" r:id="rId10"/>
    <p:sldId id="430" r:id="rId11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5pPr>
    <a:lvl6pPr marL="2286000" algn="l" defTabSz="914400" rtl="0" eaLnBrk="1" latinLnBrk="0" hangingPunct="1"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6pPr>
    <a:lvl7pPr marL="2743200" algn="l" defTabSz="914400" rtl="0" eaLnBrk="1" latinLnBrk="0" hangingPunct="1"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7pPr>
    <a:lvl8pPr marL="3200400" algn="l" defTabSz="914400" rtl="0" eaLnBrk="1" latinLnBrk="0" hangingPunct="1"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8pPr>
    <a:lvl9pPr marL="3657600" algn="l" defTabSz="914400" rtl="0" eaLnBrk="1" latinLnBrk="0" hangingPunct="1">
      <a:defRPr sz="1600" kern="1200">
        <a:solidFill>
          <a:srgbClr val="000066"/>
        </a:solidFill>
        <a:latin typeface="Arial" pitchFamily="34" charset="0"/>
        <a:ea typeface="MS Gothic" pitchFamily="49" charset="-128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FA"/>
    <a:srgbClr val="1F497D"/>
    <a:srgbClr val="006600"/>
    <a:srgbClr val="008000"/>
    <a:srgbClr val="00775F"/>
    <a:srgbClr val="005847"/>
    <a:srgbClr val="0066CC"/>
    <a:srgbClr val="06686A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2" autoAdjust="0"/>
    <p:restoredTop sz="99770" autoAdjust="0"/>
  </p:normalViewPr>
  <p:slideViewPr>
    <p:cSldViewPr showGuides="1">
      <p:cViewPr>
        <p:scale>
          <a:sx n="68" d="100"/>
          <a:sy n="68" d="100"/>
        </p:scale>
        <p:origin x="-3000" y="-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4020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88130-052F-44B2-BC70-85CC8DDD5D6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BC43-85F2-4247-A920-4BA1DDB10013}">
      <dgm:prSet custT="1"/>
      <dgm:spPr/>
      <dgm:t>
        <a:bodyPr/>
        <a:lstStyle/>
        <a:p>
          <a:pPr rtl="0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Ampliação do acesso ao crédito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D8F5EB21-B424-45CE-B902-7DEE96DAEB05}" type="parTrans" cxnId="{A61DBE93-0C8D-4BF4-8270-87027391EBDA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3BD7BC9F-46EF-4262-8701-4624957FB7DC}" type="sibTrans" cxnId="{A61DBE93-0C8D-4BF4-8270-87027391EBDA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A9B64FFF-3F44-46E3-B945-6A342E93B3B0}">
      <dgm:prSet custT="1"/>
      <dgm:spPr/>
      <dgm:t>
        <a:bodyPr/>
        <a:lstStyle/>
        <a:p>
          <a:pPr rtl="0"/>
          <a:r>
            <a:rPr lang="pt-BR" sz="1600" dirty="0" smtClean="0">
              <a:latin typeface="Calibri" pitchFamily="34" charset="0"/>
              <a:cs typeface="Calibri" pitchFamily="34" charset="0"/>
            </a:rPr>
            <a:t>inclusão bancária e desenvolvimento dos empreendimentos com orientação financeira</a:t>
          </a:r>
          <a:endParaRPr lang="pt-BR" sz="1600" dirty="0">
            <a:latin typeface="Calibri" pitchFamily="34" charset="0"/>
            <a:cs typeface="Calibri" pitchFamily="34" charset="0"/>
          </a:endParaRPr>
        </a:p>
      </dgm:t>
    </dgm:pt>
    <dgm:pt modelId="{25EDC26A-B577-4382-8AF0-1E5167A3E0ED}" type="parTrans" cxnId="{38A73B58-E86D-4DA1-BEEE-66F0C2698642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AA3072A0-F86C-40B0-9496-0972BD78AD75}" type="sibTrans" cxnId="{38A73B58-E86D-4DA1-BEEE-66F0C2698642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8EDDEA4A-A340-4FEF-BA4F-FCF0AE181338}">
      <dgm:prSet custT="1"/>
      <dgm:spPr/>
      <dgm:t>
        <a:bodyPr/>
        <a:lstStyle/>
        <a:p>
          <a:pPr rtl="0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Incentivo à formalização 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31CA3DDC-9ECC-4A17-8822-B3AF4F8CE3BC}" type="parTrans" cxnId="{5172DE11-DBD5-4FC4-A9A4-2384F6E30776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BB4E81BA-CDD3-4D89-A737-91DCC94EF4A8}" type="sibTrans" cxnId="{5172DE11-DBD5-4FC4-A9A4-2384F6E30776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502D9254-CFB0-4169-87FA-68099BA8CFC2}">
      <dgm:prSet custT="1"/>
      <dgm:spPr/>
      <dgm:t>
        <a:bodyPr/>
        <a:lstStyle/>
        <a:p>
          <a:pPr rtl="0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Concessão de créditos de baixos valores de forma progressiva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F35F2FE0-1BF9-4238-849D-71A720DDA343}" type="parTrans" cxnId="{61EB3BF8-151C-4DB7-A82F-C46D691F7D2E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7C71D941-074B-4428-8B97-CA767740B861}" type="sibTrans" cxnId="{61EB3BF8-151C-4DB7-A82F-C46D691F7D2E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BF49B592-6809-4E19-AD91-1C9EF318A072}">
      <dgm:prSet custT="1"/>
      <dgm:spPr/>
      <dgm:t>
        <a:bodyPr/>
        <a:lstStyle/>
        <a:p>
          <a:pPr rtl="0"/>
          <a:r>
            <a:rPr lang="pt-BR" sz="1600" dirty="0" smtClean="0">
              <a:latin typeface="Calibri" pitchFamily="34" charset="0"/>
              <a:cs typeface="Calibri" pitchFamily="34" charset="0"/>
            </a:rPr>
            <a:t>aderência ao conceito de </a:t>
          </a:r>
          <a:r>
            <a:rPr lang="pt-BR" sz="1600" dirty="0" err="1" smtClean="0">
              <a:latin typeface="Calibri" pitchFamily="34" charset="0"/>
              <a:cs typeface="Calibri" pitchFamily="34" charset="0"/>
            </a:rPr>
            <a:t>microfinanças</a:t>
          </a:r>
          <a:endParaRPr lang="pt-BR" sz="1600" dirty="0">
            <a:latin typeface="Calibri" pitchFamily="34" charset="0"/>
            <a:cs typeface="Calibri" pitchFamily="34" charset="0"/>
          </a:endParaRPr>
        </a:p>
      </dgm:t>
    </dgm:pt>
    <dgm:pt modelId="{3BE65646-8B94-46FD-9552-BA063713978E}" type="parTrans" cxnId="{21B4AB7E-409B-4A60-8FC0-F1D52350ECC1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E233B3AF-ADAE-45EF-A2DA-5EC6A1E21184}" type="sibTrans" cxnId="{21B4AB7E-409B-4A60-8FC0-F1D52350ECC1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9528BABA-D422-4A65-ABDA-4C3FF47CBFAA}">
      <dgm:prSet custT="1"/>
      <dgm:spPr/>
      <dgm:t>
        <a:bodyPr/>
        <a:lstStyle/>
        <a:p>
          <a:pPr rtl="0"/>
          <a:r>
            <a:rPr lang="pt-B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Abordagem coletiva dos empreendedores</a:t>
          </a:r>
          <a:endParaRPr lang="pt-B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</dgm:t>
    </dgm:pt>
    <dgm:pt modelId="{C12180B0-95DF-42CB-98DE-927A62FC3327}" type="parTrans" cxnId="{AFCB692F-FEA0-421F-A3B7-281DE53DABDD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3FE20613-A7DD-4FCA-88F5-BAF5E8F1DDB8}" type="sibTrans" cxnId="{AFCB692F-FEA0-421F-A3B7-281DE53DABDD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17FC8EF5-5017-4272-8AAA-9D4403E8ABEF}">
      <dgm:prSet custT="1"/>
      <dgm:spPr/>
      <dgm:t>
        <a:bodyPr/>
        <a:lstStyle/>
        <a:p>
          <a:pPr rtl="0"/>
          <a:r>
            <a:rPr lang="pt-BR" sz="1600" dirty="0" smtClean="0">
              <a:latin typeface="Calibri" pitchFamily="34" charset="0"/>
              <a:cs typeface="Calibri" pitchFamily="34" charset="0"/>
            </a:rPr>
            <a:t>maior envolvimento com a comunidade local</a:t>
          </a:r>
          <a:endParaRPr lang="pt-BR" sz="1600" dirty="0">
            <a:latin typeface="Calibri" pitchFamily="34" charset="0"/>
            <a:cs typeface="Calibri" pitchFamily="34" charset="0"/>
          </a:endParaRPr>
        </a:p>
      </dgm:t>
    </dgm:pt>
    <dgm:pt modelId="{C0DA59E4-F41E-4CEE-826C-8621B1B5A9DC}" type="parTrans" cxnId="{18FB0872-16A7-45D6-A494-28FF33229E89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E2A5399B-FCB7-442C-B092-992EE85451B7}" type="sibTrans" cxnId="{18FB0872-16A7-45D6-A494-28FF33229E89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D51609C9-8394-4AD3-A2E8-B86151D44AEF}">
      <dgm:prSet custT="1"/>
      <dgm:spPr/>
      <dgm:t>
        <a:bodyPr/>
        <a:lstStyle/>
        <a:p>
          <a:pPr rtl="0"/>
          <a:r>
            <a:rPr lang="pt-BR" sz="1600" dirty="0" smtClean="0">
              <a:latin typeface="Calibri" pitchFamily="34" charset="0"/>
              <a:cs typeface="Calibri" pitchFamily="34" charset="0"/>
            </a:rPr>
            <a:t>O MPO contribui para que os empreendedores se estruturem e busquem a formalização</a:t>
          </a:r>
          <a:endParaRPr lang="pt-BR" sz="1600" dirty="0">
            <a:latin typeface="Calibri" pitchFamily="34" charset="0"/>
            <a:cs typeface="Calibri" pitchFamily="34" charset="0"/>
          </a:endParaRPr>
        </a:p>
      </dgm:t>
    </dgm:pt>
    <dgm:pt modelId="{C7170E05-8159-405F-8FD4-F48276256960}" type="sibTrans" cxnId="{7A3A2767-A8C1-4402-814F-4D51269ED5CF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FD3AA2A9-0085-4744-B824-7120453555B4}" type="parTrans" cxnId="{7A3A2767-A8C1-4402-814F-4D51269ED5CF}">
      <dgm:prSet/>
      <dgm:spPr/>
      <dgm:t>
        <a:bodyPr/>
        <a:lstStyle/>
        <a:p>
          <a:endParaRPr lang="pt-BR">
            <a:latin typeface="Calibri" pitchFamily="34" charset="0"/>
            <a:cs typeface="Calibri" pitchFamily="34" charset="0"/>
          </a:endParaRPr>
        </a:p>
      </dgm:t>
    </dgm:pt>
    <dgm:pt modelId="{510904BC-78F2-494C-B90C-7B554570336D}" type="pres">
      <dgm:prSet presAssocID="{F7B88130-052F-44B2-BC70-85CC8DDD5D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4206C7E-1029-4887-B149-9DDCAB32CB8E}" type="pres">
      <dgm:prSet presAssocID="{F7B88130-052F-44B2-BC70-85CC8DDD5D65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724D2CC3-4D36-42AA-B05F-BED778F58E6C}" type="pres">
      <dgm:prSet presAssocID="{F7B88130-052F-44B2-BC70-85CC8DDD5D6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AAA6858-3CF5-46DD-AF13-E2D76AED9AC7}" type="pres">
      <dgm:prSet presAssocID="{F7B88130-052F-44B2-BC70-85CC8DDD5D6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957D3D9-70F6-4245-8441-AF2D06E11574}" type="pres">
      <dgm:prSet presAssocID="{F7B88130-052F-44B2-BC70-85CC8DDD5D6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64ECAE-5B81-40EC-A2E2-37551FC4BFEF}" type="pres">
      <dgm:prSet presAssocID="{F7B88130-052F-44B2-BC70-85CC8DDD5D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38DFED-263C-43DF-8470-AF0197F376B2}" type="pres">
      <dgm:prSet presAssocID="{F7B88130-052F-44B2-BC70-85CC8DDD5D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CCEF0B5-1C93-47BF-9DA6-EAD380D8AAA7}" type="pres">
      <dgm:prSet presAssocID="{F7B88130-052F-44B2-BC70-85CC8DDD5D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02A275E-A72D-4990-BA6D-91E15E09A5EF}" type="pres">
      <dgm:prSet presAssocID="{F7B88130-052F-44B2-BC70-85CC8DDD5D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F347014-08E3-46D1-903F-540E1789764F}" type="pres">
      <dgm:prSet presAssocID="{F7B88130-052F-44B2-BC70-85CC8DDD5D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FA35711-C60F-491F-BFCB-A0540E09396E}" type="pres">
      <dgm:prSet presAssocID="{F7B88130-052F-44B2-BC70-85CC8DDD5D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0E415D-D24E-44E0-8A29-135330261D47}" type="pres">
      <dgm:prSet presAssocID="{F7B88130-052F-44B2-BC70-85CC8DDD5D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ABFCAB-FF66-4AFB-A7D5-74A67CA80840}" type="pres">
      <dgm:prSet presAssocID="{F7B88130-052F-44B2-BC70-85CC8DDD5D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1EB3BF8-151C-4DB7-A82F-C46D691F7D2E}" srcId="{F7B88130-052F-44B2-BC70-85CC8DDD5D65}" destId="{502D9254-CFB0-4169-87FA-68099BA8CFC2}" srcOrd="2" destOrd="0" parTransId="{F35F2FE0-1BF9-4238-849D-71A720DDA343}" sibTransId="{7C71D941-074B-4428-8B97-CA767740B861}"/>
    <dgm:cxn modelId="{ADF65104-9B4E-4173-9FE4-B31F4814268D}" type="presOf" srcId="{502D9254-CFB0-4169-87FA-68099BA8CFC2}" destId="{E00E415D-D24E-44E0-8A29-135330261D47}" srcOrd="1" destOrd="0" presId="urn:microsoft.com/office/officeart/2005/8/layout/vProcess5"/>
    <dgm:cxn modelId="{400D8A8D-5104-4659-A057-FC26EA13D815}" type="presOf" srcId="{BF49B592-6809-4E19-AD91-1C9EF318A072}" destId="{E957D3D9-70F6-4245-8441-AF2D06E11574}" srcOrd="0" destOrd="1" presId="urn:microsoft.com/office/officeart/2005/8/layout/vProcess5"/>
    <dgm:cxn modelId="{BC5CB2AA-240A-4C5F-B462-476A9ECEFCAA}" type="presOf" srcId="{CC4BBC43-85F2-4247-A920-4BA1DDB10013}" destId="{0F347014-08E3-46D1-903F-540E1789764F}" srcOrd="1" destOrd="0" presId="urn:microsoft.com/office/officeart/2005/8/layout/vProcess5"/>
    <dgm:cxn modelId="{3AB1935D-3FFF-4DBD-A8AB-5A1ECCCBCEBE}" type="presOf" srcId="{A9B64FFF-3F44-46E3-B945-6A342E93B3B0}" destId="{0F347014-08E3-46D1-903F-540E1789764F}" srcOrd="1" destOrd="1" presId="urn:microsoft.com/office/officeart/2005/8/layout/vProcess5"/>
    <dgm:cxn modelId="{18FB0872-16A7-45D6-A494-28FF33229E89}" srcId="{9528BABA-D422-4A65-ABDA-4C3FF47CBFAA}" destId="{17FC8EF5-5017-4272-8AAA-9D4403E8ABEF}" srcOrd="0" destOrd="0" parTransId="{C0DA59E4-F41E-4CEE-826C-8621B1B5A9DC}" sibTransId="{E2A5399B-FCB7-442C-B092-992EE85451B7}"/>
    <dgm:cxn modelId="{5783A6EB-D94B-4B6B-8438-88C844E2205D}" type="presOf" srcId="{CC4BBC43-85F2-4247-A920-4BA1DDB10013}" destId="{724D2CC3-4D36-42AA-B05F-BED778F58E6C}" srcOrd="0" destOrd="0" presId="urn:microsoft.com/office/officeart/2005/8/layout/vProcess5"/>
    <dgm:cxn modelId="{7A3A2767-A8C1-4402-814F-4D51269ED5CF}" srcId="{8EDDEA4A-A340-4FEF-BA4F-FCF0AE181338}" destId="{D51609C9-8394-4AD3-A2E8-B86151D44AEF}" srcOrd="0" destOrd="0" parTransId="{FD3AA2A9-0085-4744-B824-7120453555B4}" sibTransId="{C7170E05-8159-405F-8FD4-F48276256960}"/>
    <dgm:cxn modelId="{5172DE11-DBD5-4FC4-A9A4-2384F6E30776}" srcId="{F7B88130-052F-44B2-BC70-85CC8DDD5D65}" destId="{8EDDEA4A-A340-4FEF-BA4F-FCF0AE181338}" srcOrd="1" destOrd="0" parTransId="{31CA3DDC-9ECC-4A17-8822-B3AF4F8CE3BC}" sibTransId="{BB4E81BA-CDD3-4D89-A737-91DCC94EF4A8}"/>
    <dgm:cxn modelId="{6C27C450-513A-4696-8221-9C9899B37009}" type="presOf" srcId="{8EDDEA4A-A340-4FEF-BA4F-FCF0AE181338}" destId="{EFA35711-C60F-491F-BFCB-A0540E09396E}" srcOrd="1" destOrd="0" presId="urn:microsoft.com/office/officeart/2005/8/layout/vProcess5"/>
    <dgm:cxn modelId="{B62D2235-0883-4482-B933-2ED1E50AFB34}" type="presOf" srcId="{17FC8EF5-5017-4272-8AAA-9D4403E8ABEF}" destId="{B664ECAE-5B81-40EC-A2E2-37551FC4BFEF}" srcOrd="0" destOrd="1" presId="urn:microsoft.com/office/officeart/2005/8/layout/vProcess5"/>
    <dgm:cxn modelId="{EF7A0E95-DE4E-41FB-A48E-8A5094905DCC}" type="presOf" srcId="{17FC8EF5-5017-4272-8AAA-9D4403E8ABEF}" destId="{59ABFCAB-FF66-4AFB-A7D5-74A67CA80840}" srcOrd="1" destOrd="1" presId="urn:microsoft.com/office/officeart/2005/8/layout/vProcess5"/>
    <dgm:cxn modelId="{21B4AB7E-409B-4A60-8FC0-F1D52350ECC1}" srcId="{502D9254-CFB0-4169-87FA-68099BA8CFC2}" destId="{BF49B592-6809-4E19-AD91-1C9EF318A072}" srcOrd="0" destOrd="0" parTransId="{3BE65646-8B94-46FD-9552-BA063713978E}" sibTransId="{E233B3AF-ADAE-45EF-A2DA-5EC6A1E21184}"/>
    <dgm:cxn modelId="{29C88B1C-8723-4DE4-B232-BB490E25E3AD}" type="presOf" srcId="{F7B88130-052F-44B2-BC70-85CC8DDD5D65}" destId="{510904BC-78F2-494C-B90C-7B554570336D}" srcOrd="0" destOrd="0" presId="urn:microsoft.com/office/officeart/2005/8/layout/vProcess5"/>
    <dgm:cxn modelId="{AFCB692F-FEA0-421F-A3B7-281DE53DABDD}" srcId="{F7B88130-052F-44B2-BC70-85CC8DDD5D65}" destId="{9528BABA-D422-4A65-ABDA-4C3FF47CBFAA}" srcOrd="3" destOrd="0" parTransId="{C12180B0-95DF-42CB-98DE-927A62FC3327}" sibTransId="{3FE20613-A7DD-4FCA-88F5-BAF5E8F1DDB8}"/>
    <dgm:cxn modelId="{38A73B58-E86D-4DA1-BEEE-66F0C2698642}" srcId="{CC4BBC43-85F2-4247-A920-4BA1DDB10013}" destId="{A9B64FFF-3F44-46E3-B945-6A342E93B3B0}" srcOrd="0" destOrd="0" parTransId="{25EDC26A-B577-4382-8AF0-1E5167A3E0ED}" sibTransId="{AA3072A0-F86C-40B0-9496-0972BD78AD75}"/>
    <dgm:cxn modelId="{17EB6612-DF0E-423D-BFA1-D3A407B34719}" type="presOf" srcId="{D51609C9-8394-4AD3-A2E8-B86151D44AEF}" destId="{EFA35711-C60F-491F-BFCB-A0540E09396E}" srcOrd="1" destOrd="1" presId="urn:microsoft.com/office/officeart/2005/8/layout/vProcess5"/>
    <dgm:cxn modelId="{719C57DD-AF1F-4410-BE27-2E199227C7A8}" type="presOf" srcId="{9528BABA-D422-4A65-ABDA-4C3FF47CBFAA}" destId="{59ABFCAB-FF66-4AFB-A7D5-74A67CA80840}" srcOrd="1" destOrd="0" presId="urn:microsoft.com/office/officeart/2005/8/layout/vProcess5"/>
    <dgm:cxn modelId="{3394518F-B408-447C-9054-C540C14ADB24}" type="presOf" srcId="{3BD7BC9F-46EF-4262-8701-4624957FB7DC}" destId="{7438DFED-263C-43DF-8470-AF0197F376B2}" srcOrd="0" destOrd="0" presId="urn:microsoft.com/office/officeart/2005/8/layout/vProcess5"/>
    <dgm:cxn modelId="{F809BB22-F4C8-4C8A-AA4F-04F3FE90697F}" type="presOf" srcId="{BB4E81BA-CDD3-4D89-A737-91DCC94EF4A8}" destId="{1CCEF0B5-1C93-47BF-9DA6-EAD380D8AAA7}" srcOrd="0" destOrd="0" presId="urn:microsoft.com/office/officeart/2005/8/layout/vProcess5"/>
    <dgm:cxn modelId="{A61DBE93-0C8D-4BF4-8270-87027391EBDA}" srcId="{F7B88130-052F-44B2-BC70-85CC8DDD5D65}" destId="{CC4BBC43-85F2-4247-A920-4BA1DDB10013}" srcOrd="0" destOrd="0" parTransId="{D8F5EB21-B424-45CE-B902-7DEE96DAEB05}" sibTransId="{3BD7BC9F-46EF-4262-8701-4624957FB7DC}"/>
    <dgm:cxn modelId="{96E36A25-9BB0-4A01-9272-3E12138BC69E}" type="presOf" srcId="{D51609C9-8394-4AD3-A2E8-B86151D44AEF}" destId="{9AAA6858-3CF5-46DD-AF13-E2D76AED9AC7}" srcOrd="0" destOrd="1" presId="urn:microsoft.com/office/officeart/2005/8/layout/vProcess5"/>
    <dgm:cxn modelId="{952F35D6-BCF6-450E-8410-8CF3D44EA2CF}" type="presOf" srcId="{8EDDEA4A-A340-4FEF-BA4F-FCF0AE181338}" destId="{9AAA6858-3CF5-46DD-AF13-E2D76AED9AC7}" srcOrd="0" destOrd="0" presId="urn:microsoft.com/office/officeart/2005/8/layout/vProcess5"/>
    <dgm:cxn modelId="{CEE91DD5-6631-47BE-BA96-E6FAB68BE371}" type="presOf" srcId="{502D9254-CFB0-4169-87FA-68099BA8CFC2}" destId="{E957D3D9-70F6-4245-8441-AF2D06E11574}" srcOrd="0" destOrd="0" presId="urn:microsoft.com/office/officeart/2005/8/layout/vProcess5"/>
    <dgm:cxn modelId="{0DC694DE-EB4E-4000-AAD8-F3AE1944D1B3}" type="presOf" srcId="{A9B64FFF-3F44-46E3-B945-6A342E93B3B0}" destId="{724D2CC3-4D36-42AA-B05F-BED778F58E6C}" srcOrd="0" destOrd="1" presId="urn:microsoft.com/office/officeart/2005/8/layout/vProcess5"/>
    <dgm:cxn modelId="{A4784ADE-674B-4A4F-B343-CADC6A9BE208}" type="presOf" srcId="{BF49B592-6809-4E19-AD91-1C9EF318A072}" destId="{E00E415D-D24E-44E0-8A29-135330261D47}" srcOrd="1" destOrd="1" presId="urn:microsoft.com/office/officeart/2005/8/layout/vProcess5"/>
    <dgm:cxn modelId="{7B59AC84-49D6-48E3-9F4A-80024E987B65}" type="presOf" srcId="{9528BABA-D422-4A65-ABDA-4C3FF47CBFAA}" destId="{B664ECAE-5B81-40EC-A2E2-37551FC4BFEF}" srcOrd="0" destOrd="0" presId="urn:microsoft.com/office/officeart/2005/8/layout/vProcess5"/>
    <dgm:cxn modelId="{7A23486B-392A-4141-BFA3-234E1B7E4952}" type="presOf" srcId="{7C71D941-074B-4428-8B97-CA767740B861}" destId="{002A275E-A72D-4990-BA6D-91E15E09A5EF}" srcOrd="0" destOrd="0" presId="urn:microsoft.com/office/officeart/2005/8/layout/vProcess5"/>
    <dgm:cxn modelId="{D3DCDD78-D386-4CE6-B106-9FAB199CEE18}" type="presParOf" srcId="{510904BC-78F2-494C-B90C-7B554570336D}" destId="{84206C7E-1029-4887-B149-9DDCAB32CB8E}" srcOrd="0" destOrd="0" presId="urn:microsoft.com/office/officeart/2005/8/layout/vProcess5"/>
    <dgm:cxn modelId="{B3497F42-E23A-4B63-8E1B-EFD62CCD22AF}" type="presParOf" srcId="{510904BC-78F2-494C-B90C-7B554570336D}" destId="{724D2CC3-4D36-42AA-B05F-BED778F58E6C}" srcOrd="1" destOrd="0" presId="urn:microsoft.com/office/officeart/2005/8/layout/vProcess5"/>
    <dgm:cxn modelId="{42CAE783-D7FE-4D99-9086-09E07B211D15}" type="presParOf" srcId="{510904BC-78F2-494C-B90C-7B554570336D}" destId="{9AAA6858-3CF5-46DD-AF13-E2D76AED9AC7}" srcOrd="2" destOrd="0" presId="urn:microsoft.com/office/officeart/2005/8/layout/vProcess5"/>
    <dgm:cxn modelId="{4DDEE20E-0E1A-450F-A073-482DAA1FFE5D}" type="presParOf" srcId="{510904BC-78F2-494C-B90C-7B554570336D}" destId="{E957D3D9-70F6-4245-8441-AF2D06E11574}" srcOrd="3" destOrd="0" presId="urn:microsoft.com/office/officeart/2005/8/layout/vProcess5"/>
    <dgm:cxn modelId="{9DD48A9B-AEE4-438D-B67F-0222E2B0902E}" type="presParOf" srcId="{510904BC-78F2-494C-B90C-7B554570336D}" destId="{B664ECAE-5B81-40EC-A2E2-37551FC4BFEF}" srcOrd="4" destOrd="0" presId="urn:microsoft.com/office/officeart/2005/8/layout/vProcess5"/>
    <dgm:cxn modelId="{54F93BBF-8AE1-45C6-AA31-8F242F672037}" type="presParOf" srcId="{510904BC-78F2-494C-B90C-7B554570336D}" destId="{7438DFED-263C-43DF-8470-AF0197F376B2}" srcOrd="5" destOrd="0" presId="urn:microsoft.com/office/officeart/2005/8/layout/vProcess5"/>
    <dgm:cxn modelId="{D9386728-573F-4964-A87C-56B51A85C9F3}" type="presParOf" srcId="{510904BC-78F2-494C-B90C-7B554570336D}" destId="{1CCEF0B5-1C93-47BF-9DA6-EAD380D8AAA7}" srcOrd="6" destOrd="0" presId="urn:microsoft.com/office/officeart/2005/8/layout/vProcess5"/>
    <dgm:cxn modelId="{FFF5AE1F-BD5B-4117-A31E-862CB6D60B65}" type="presParOf" srcId="{510904BC-78F2-494C-B90C-7B554570336D}" destId="{002A275E-A72D-4990-BA6D-91E15E09A5EF}" srcOrd="7" destOrd="0" presId="urn:microsoft.com/office/officeart/2005/8/layout/vProcess5"/>
    <dgm:cxn modelId="{F664B31D-0A4E-466D-9EE4-FB0E6A7C38D2}" type="presParOf" srcId="{510904BC-78F2-494C-B90C-7B554570336D}" destId="{0F347014-08E3-46D1-903F-540E1789764F}" srcOrd="8" destOrd="0" presId="urn:microsoft.com/office/officeart/2005/8/layout/vProcess5"/>
    <dgm:cxn modelId="{C82BBD7E-E37A-4F78-AA5B-5E9E984E9FA6}" type="presParOf" srcId="{510904BC-78F2-494C-B90C-7B554570336D}" destId="{EFA35711-C60F-491F-BFCB-A0540E09396E}" srcOrd="9" destOrd="0" presId="urn:microsoft.com/office/officeart/2005/8/layout/vProcess5"/>
    <dgm:cxn modelId="{1B118AAB-2779-4C6B-B277-3A7F4626975C}" type="presParOf" srcId="{510904BC-78F2-494C-B90C-7B554570336D}" destId="{E00E415D-D24E-44E0-8A29-135330261D47}" srcOrd="10" destOrd="0" presId="urn:microsoft.com/office/officeart/2005/8/layout/vProcess5"/>
    <dgm:cxn modelId="{187F08A0-AA90-4081-9686-6BBBB83069F6}" type="presParOf" srcId="{510904BC-78F2-494C-B90C-7B554570336D}" destId="{59ABFCAB-FF66-4AFB-A7D5-74A67CA80840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5E49BD-124A-4BF8-BD60-832C3D7DA763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9585F03-F6E0-461A-BBCD-CB499DD31421}">
      <dgm:prSet phldrT="[Texto]"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Microcrédito Produtivo Orientado</a:t>
          </a:r>
          <a:endParaRPr lang="pt-BR" sz="1400" dirty="0">
            <a:latin typeface="Calibri" pitchFamily="34" charset="0"/>
            <a:cs typeface="Calibri" pitchFamily="34" charset="0"/>
          </a:endParaRPr>
        </a:p>
      </dgm:t>
    </dgm:pt>
    <dgm:pt modelId="{3DBE2F9F-6FAE-4825-8F88-D55668BE490A}" type="parTrans" cxnId="{C650B186-55E2-4CAA-868F-156262095645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04D4187A-D980-437F-857C-02084085F3C1}" type="sibTrans" cxnId="{C650B186-55E2-4CAA-868F-156262095645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DE848D60-E5F0-49B6-8FBE-B7080EF31AC5}">
      <dgm:prSet phldrT="[Texto]"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Financiamentos de capital de giro e investimento	</a:t>
          </a:r>
          <a:endParaRPr lang="pt-BR" sz="1400" dirty="0">
            <a:latin typeface="Calibri" pitchFamily="34" charset="0"/>
            <a:cs typeface="Calibri" pitchFamily="34" charset="0"/>
          </a:endParaRPr>
        </a:p>
      </dgm:t>
    </dgm:pt>
    <dgm:pt modelId="{38D9DF54-AA4B-4BAB-84B0-ED6C48AD6264}" type="parTrans" cxnId="{A94A3B4E-9A0A-4BE3-AABA-CB727C82FB4E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92F0E1EE-C42C-49E6-911F-7CE235850D0C}" type="sibTrans" cxnId="{A94A3B4E-9A0A-4BE3-AABA-CB727C82FB4E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CE42200C-7483-47EA-B162-5C19BCD2FC21}">
      <dgm:prSet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Valores de R$ 150 a R$ 15.000 com prazos de até 18 meses</a:t>
          </a:r>
        </a:p>
      </dgm:t>
    </dgm:pt>
    <dgm:pt modelId="{7BE87855-3941-4060-AB80-8C1DCAA8A968}" type="parTrans" cxnId="{28AF3AC6-8680-4482-AA94-AA3B0F04F59F}">
      <dgm:prSet/>
      <dgm:spPr/>
      <dgm:t>
        <a:bodyPr/>
        <a:lstStyle/>
        <a:p>
          <a:endParaRPr lang="pt-BR"/>
        </a:p>
      </dgm:t>
    </dgm:pt>
    <dgm:pt modelId="{AC35DA8D-54DA-461C-9F26-A582548CF393}" type="sibTrans" cxnId="{28AF3AC6-8680-4482-AA94-AA3B0F04F59F}">
      <dgm:prSet/>
      <dgm:spPr/>
      <dgm:t>
        <a:bodyPr/>
        <a:lstStyle/>
        <a:p>
          <a:endParaRPr lang="pt-BR"/>
        </a:p>
      </dgm:t>
    </dgm:pt>
    <dgm:pt modelId="{DC117356-3A28-4E41-BD40-D6E55888B148}">
      <dgm:prSet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Taxa de juros: </a:t>
          </a:r>
          <a:r>
            <a:rPr lang="pt-BR" sz="1400" dirty="0" smtClean="0">
              <a:latin typeface="Calibri" pitchFamily="34" charset="0"/>
              <a:cs typeface="Calibri" pitchFamily="34" charset="0"/>
            </a:rPr>
            <a:t>0,41% </a:t>
          </a:r>
          <a:r>
            <a:rPr lang="pt-BR" sz="1400" dirty="0" smtClean="0">
              <a:latin typeface="Calibri" pitchFamily="34" charset="0"/>
              <a:cs typeface="Calibri" pitchFamily="34" charset="0"/>
            </a:rPr>
            <a:t>a.m.</a:t>
          </a:r>
        </a:p>
      </dgm:t>
    </dgm:pt>
    <dgm:pt modelId="{85965E0C-FD8C-49AF-AFBB-CC072DD145A2}" type="parTrans" cxnId="{930AEEB2-762F-49F8-A749-477EEE6F6FF2}">
      <dgm:prSet/>
      <dgm:spPr/>
      <dgm:t>
        <a:bodyPr/>
        <a:lstStyle/>
        <a:p>
          <a:endParaRPr lang="pt-BR"/>
        </a:p>
      </dgm:t>
    </dgm:pt>
    <dgm:pt modelId="{5A7353BA-A0DA-43ED-9238-F94F701DFB42}" type="sibTrans" cxnId="{930AEEB2-762F-49F8-A749-477EEE6F6FF2}">
      <dgm:prSet/>
      <dgm:spPr/>
      <dgm:t>
        <a:bodyPr/>
        <a:lstStyle/>
        <a:p>
          <a:endParaRPr lang="pt-BR"/>
        </a:p>
      </dgm:t>
    </dgm:pt>
    <dgm:pt modelId="{EB6C5F56-54E3-4036-BEF2-5E7F7829F1F2}">
      <dgm:prSet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TAC: 1% sobre o valor financiado</a:t>
          </a:r>
        </a:p>
      </dgm:t>
    </dgm:pt>
    <dgm:pt modelId="{9C997AC6-E231-4BDA-8858-CEE6550EB5DB}" type="parTrans" cxnId="{0CBAF2ED-F6CA-41AD-9754-19B94475733B}">
      <dgm:prSet/>
      <dgm:spPr/>
      <dgm:t>
        <a:bodyPr/>
        <a:lstStyle/>
        <a:p>
          <a:endParaRPr lang="pt-BR"/>
        </a:p>
      </dgm:t>
    </dgm:pt>
    <dgm:pt modelId="{078380C4-1A66-4558-8D16-80B48B6E7DFF}" type="sibTrans" cxnId="{0CBAF2ED-F6CA-41AD-9754-19B94475733B}">
      <dgm:prSet/>
      <dgm:spPr/>
      <dgm:t>
        <a:bodyPr/>
        <a:lstStyle/>
        <a:p>
          <a:endParaRPr lang="pt-BR"/>
        </a:p>
      </dgm:t>
    </dgm:pt>
    <dgm:pt modelId="{A93ABBF7-ADAC-40CA-8A23-86C692CC4E1E}">
      <dgm:prSet custT="1"/>
      <dgm:spPr/>
      <dgm:t>
        <a:bodyPr/>
        <a:lstStyle/>
        <a:p>
          <a:r>
            <a:rPr lang="pt-BR" sz="1400" dirty="0" smtClean="0">
              <a:latin typeface="Calibri" pitchFamily="34" charset="0"/>
              <a:cs typeface="Calibri" pitchFamily="34" charset="0"/>
            </a:rPr>
            <a:t>atividades produtivas de pequeno porte (faturamento até R$ 120 mil)</a:t>
          </a:r>
        </a:p>
      </dgm:t>
    </dgm:pt>
    <dgm:pt modelId="{925118F4-4CEA-41E4-A713-2B4509D987C3}" type="sibTrans" cxnId="{6202D6B2-B79F-42B9-B339-87B18C003489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6504D29D-F772-4F9E-AC77-E4FE62873DB5}" type="parTrans" cxnId="{6202D6B2-B79F-42B9-B339-87B18C003489}">
      <dgm:prSet/>
      <dgm:spPr/>
      <dgm:t>
        <a:bodyPr/>
        <a:lstStyle/>
        <a:p>
          <a:endParaRPr lang="pt-BR" sz="2000">
            <a:latin typeface="Calibri" pitchFamily="34" charset="0"/>
            <a:cs typeface="Calibri" pitchFamily="34" charset="0"/>
          </a:endParaRPr>
        </a:p>
      </dgm:t>
    </dgm:pt>
    <dgm:pt modelId="{E4B49805-8810-44F3-BFC3-C5E9FF196501}" type="pres">
      <dgm:prSet presAssocID="{A75E49BD-124A-4BF8-BD60-832C3D7DA76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07C1F1C-3C65-4164-826A-EE8C42B7298C}" type="pres">
      <dgm:prSet presAssocID="{F9585F03-F6E0-461A-BBCD-CB499DD31421}" presName="parentLin" presStyleCnt="0"/>
      <dgm:spPr/>
      <dgm:t>
        <a:bodyPr/>
        <a:lstStyle/>
        <a:p>
          <a:endParaRPr lang="pt-BR"/>
        </a:p>
      </dgm:t>
    </dgm:pt>
    <dgm:pt modelId="{8E18687E-93F7-4F8E-A5BA-B3EC4140967E}" type="pres">
      <dgm:prSet presAssocID="{F9585F03-F6E0-461A-BBCD-CB499DD31421}" presName="parentLeftMargin" presStyleLbl="node1" presStyleIdx="0" presStyleCnt="1"/>
      <dgm:spPr/>
      <dgm:t>
        <a:bodyPr/>
        <a:lstStyle/>
        <a:p>
          <a:endParaRPr lang="pt-BR"/>
        </a:p>
      </dgm:t>
    </dgm:pt>
    <dgm:pt modelId="{9E861239-A3AD-4CA2-A59F-9BF11B41E9DC}" type="pres">
      <dgm:prSet presAssocID="{F9585F03-F6E0-461A-BBCD-CB499DD31421}" presName="parentText" presStyleLbl="node1" presStyleIdx="0" presStyleCnt="1" custScaleY="37744" custLinFactNeighborY="-3961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621B00D-D47E-4C5D-8085-147C4553B0AD}" type="pres">
      <dgm:prSet presAssocID="{F9585F03-F6E0-461A-BBCD-CB499DD31421}" presName="negativeSpace" presStyleCnt="0"/>
      <dgm:spPr/>
      <dgm:t>
        <a:bodyPr/>
        <a:lstStyle/>
        <a:p>
          <a:endParaRPr lang="pt-BR"/>
        </a:p>
      </dgm:t>
    </dgm:pt>
    <dgm:pt modelId="{2761F26C-9E76-45E8-9D44-0FFADC9CFCCC}" type="pres">
      <dgm:prSet presAssocID="{F9585F03-F6E0-461A-BBCD-CB499DD31421}" presName="childText" presStyleLbl="conFgAcc1" presStyleIdx="0" presStyleCnt="1" custScaleX="84615" custScaleY="66557" custLinFactNeighborY="328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BD35452-8C93-4C79-B5E3-43445598FB2E}" type="presOf" srcId="{A93ABBF7-ADAC-40CA-8A23-86C692CC4E1E}" destId="{2761F26C-9E76-45E8-9D44-0FFADC9CFCCC}" srcOrd="0" destOrd="4" presId="urn:microsoft.com/office/officeart/2005/8/layout/list1"/>
    <dgm:cxn modelId="{0CBAF2ED-F6CA-41AD-9754-19B94475733B}" srcId="{F9585F03-F6E0-461A-BBCD-CB499DD31421}" destId="{EB6C5F56-54E3-4036-BEF2-5E7F7829F1F2}" srcOrd="3" destOrd="0" parTransId="{9C997AC6-E231-4BDA-8858-CEE6550EB5DB}" sibTransId="{078380C4-1A66-4558-8D16-80B48B6E7DFF}"/>
    <dgm:cxn modelId="{AFCA45B2-DF9F-483D-A61C-560C54F0AFF2}" type="presOf" srcId="{A75E49BD-124A-4BF8-BD60-832C3D7DA763}" destId="{E4B49805-8810-44F3-BFC3-C5E9FF196501}" srcOrd="0" destOrd="0" presId="urn:microsoft.com/office/officeart/2005/8/layout/list1"/>
    <dgm:cxn modelId="{930AEEB2-762F-49F8-A749-477EEE6F6FF2}" srcId="{F9585F03-F6E0-461A-BBCD-CB499DD31421}" destId="{DC117356-3A28-4E41-BD40-D6E55888B148}" srcOrd="2" destOrd="0" parTransId="{85965E0C-FD8C-49AF-AFBB-CC072DD145A2}" sibTransId="{5A7353BA-A0DA-43ED-9238-F94F701DFB42}"/>
    <dgm:cxn modelId="{33D532E9-DCC6-4BBD-8A62-9D6BAB981567}" type="presOf" srcId="{F9585F03-F6E0-461A-BBCD-CB499DD31421}" destId="{9E861239-A3AD-4CA2-A59F-9BF11B41E9DC}" srcOrd="1" destOrd="0" presId="urn:microsoft.com/office/officeart/2005/8/layout/list1"/>
    <dgm:cxn modelId="{28AF3AC6-8680-4482-AA94-AA3B0F04F59F}" srcId="{F9585F03-F6E0-461A-BBCD-CB499DD31421}" destId="{CE42200C-7483-47EA-B162-5C19BCD2FC21}" srcOrd="1" destOrd="0" parTransId="{7BE87855-3941-4060-AB80-8C1DCAA8A968}" sibTransId="{AC35DA8D-54DA-461C-9F26-A582548CF393}"/>
    <dgm:cxn modelId="{988E9C1D-410B-438A-A2A1-BA807D13CF11}" type="presOf" srcId="{EB6C5F56-54E3-4036-BEF2-5E7F7829F1F2}" destId="{2761F26C-9E76-45E8-9D44-0FFADC9CFCCC}" srcOrd="0" destOrd="3" presId="urn:microsoft.com/office/officeart/2005/8/layout/list1"/>
    <dgm:cxn modelId="{6202D6B2-B79F-42B9-B339-87B18C003489}" srcId="{F9585F03-F6E0-461A-BBCD-CB499DD31421}" destId="{A93ABBF7-ADAC-40CA-8A23-86C692CC4E1E}" srcOrd="4" destOrd="0" parTransId="{6504D29D-F772-4F9E-AC77-E4FE62873DB5}" sibTransId="{925118F4-4CEA-41E4-A713-2B4509D987C3}"/>
    <dgm:cxn modelId="{B324527C-F225-4EC8-96B6-832D37826CD5}" type="presOf" srcId="{F9585F03-F6E0-461A-BBCD-CB499DD31421}" destId="{8E18687E-93F7-4F8E-A5BA-B3EC4140967E}" srcOrd="0" destOrd="0" presId="urn:microsoft.com/office/officeart/2005/8/layout/list1"/>
    <dgm:cxn modelId="{C650B186-55E2-4CAA-868F-156262095645}" srcId="{A75E49BD-124A-4BF8-BD60-832C3D7DA763}" destId="{F9585F03-F6E0-461A-BBCD-CB499DD31421}" srcOrd="0" destOrd="0" parTransId="{3DBE2F9F-6FAE-4825-8F88-D55668BE490A}" sibTransId="{04D4187A-D980-437F-857C-02084085F3C1}"/>
    <dgm:cxn modelId="{90984A93-D9B5-4525-AB12-414100E737AF}" type="presOf" srcId="{CE42200C-7483-47EA-B162-5C19BCD2FC21}" destId="{2761F26C-9E76-45E8-9D44-0FFADC9CFCCC}" srcOrd="0" destOrd="1" presId="urn:microsoft.com/office/officeart/2005/8/layout/list1"/>
    <dgm:cxn modelId="{A94A3B4E-9A0A-4BE3-AABA-CB727C82FB4E}" srcId="{F9585F03-F6E0-461A-BBCD-CB499DD31421}" destId="{DE848D60-E5F0-49B6-8FBE-B7080EF31AC5}" srcOrd="0" destOrd="0" parTransId="{38D9DF54-AA4B-4BAB-84B0-ED6C48AD6264}" sibTransId="{92F0E1EE-C42C-49E6-911F-7CE235850D0C}"/>
    <dgm:cxn modelId="{88212265-F02B-441D-B7B9-7F2956CC7B78}" type="presOf" srcId="{DC117356-3A28-4E41-BD40-D6E55888B148}" destId="{2761F26C-9E76-45E8-9D44-0FFADC9CFCCC}" srcOrd="0" destOrd="2" presId="urn:microsoft.com/office/officeart/2005/8/layout/list1"/>
    <dgm:cxn modelId="{017B5779-254F-4D2F-95FC-47BDBAEFD10E}" type="presOf" srcId="{DE848D60-E5F0-49B6-8FBE-B7080EF31AC5}" destId="{2761F26C-9E76-45E8-9D44-0FFADC9CFCCC}" srcOrd="0" destOrd="0" presId="urn:microsoft.com/office/officeart/2005/8/layout/list1"/>
    <dgm:cxn modelId="{44673723-2DDF-4920-83C6-F160A05568FD}" type="presParOf" srcId="{E4B49805-8810-44F3-BFC3-C5E9FF196501}" destId="{B07C1F1C-3C65-4164-826A-EE8C42B7298C}" srcOrd="0" destOrd="0" presId="urn:microsoft.com/office/officeart/2005/8/layout/list1"/>
    <dgm:cxn modelId="{909CDE98-B7CC-4B7A-86F9-29D8F1472136}" type="presParOf" srcId="{B07C1F1C-3C65-4164-826A-EE8C42B7298C}" destId="{8E18687E-93F7-4F8E-A5BA-B3EC4140967E}" srcOrd="0" destOrd="0" presId="urn:microsoft.com/office/officeart/2005/8/layout/list1"/>
    <dgm:cxn modelId="{D95EA359-C9DA-4F7A-94F4-89FFB681FA0C}" type="presParOf" srcId="{B07C1F1C-3C65-4164-826A-EE8C42B7298C}" destId="{9E861239-A3AD-4CA2-A59F-9BF11B41E9DC}" srcOrd="1" destOrd="0" presId="urn:microsoft.com/office/officeart/2005/8/layout/list1"/>
    <dgm:cxn modelId="{639D1FBB-D2BC-42A9-97C3-5F11DC002E7D}" type="presParOf" srcId="{E4B49805-8810-44F3-BFC3-C5E9FF196501}" destId="{7621B00D-D47E-4C5D-8085-147C4553B0AD}" srcOrd="1" destOrd="0" presId="urn:microsoft.com/office/officeart/2005/8/layout/list1"/>
    <dgm:cxn modelId="{267FD47B-D621-4E3C-9A0A-580D25C87E1B}" type="presParOf" srcId="{E4B49805-8810-44F3-BFC3-C5E9FF196501}" destId="{2761F26C-9E76-45E8-9D44-0FFADC9CFCC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00B85-DD7C-4DE3-BB40-226DCDEAEC46}" type="doc">
      <dgm:prSet loTypeId="urn:microsoft.com/office/officeart/2005/8/layout/cycle3" loCatId="cycle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48DF9388-1D40-4404-8FF8-E9BC0829925D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1. Levantamento </a:t>
          </a:r>
          <a:r>
            <a:rPr lang="pt-BR" dirty="0" err="1" smtClean="0">
              <a:latin typeface="Calibri" pitchFamily="34" charset="0"/>
              <a:cs typeface="Calibri" pitchFamily="34" charset="0"/>
            </a:rPr>
            <a:t>Sócioeconômico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332EF144-06E8-4680-8E76-E19D2A264860}" type="parTrans" cxnId="{18643BC4-28A8-407A-AD8E-766A65FD08A6}">
      <dgm:prSet/>
      <dgm:spPr/>
      <dgm:t>
        <a:bodyPr/>
        <a:lstStyle/>
        <a:p>
          <a:endParaRPr lang="pt-BR"/>
        </a:p>
      </dgm:t>
    </dgm:pt>
    <dgm:pt modelId="{FE86CD0A-F030-4AB8-85AF-DE4D4D821693}" type="sibTrans" cxnId="{18643BC4-28A8-407A-AD8E-766A65FD08A6}">
      <dgm:prSet/>
      <dgm:spPr/>
      <dgm:t>
        <a:bodyPr/>
        <a:lstStyle/>
        <a:p>
          <a:endParaRPr lang="pt-BR" dirty="0"/>
        </a:p>
      </dgm:t>
    </dgm:pt>
    <dgm:pt modelId="{18A22C42-E9FA-429F-8940-BAE5BEA4D5AB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3. Orientação para Planejamento do Negócio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E632FD5E-B0FD-460A-AD18-4A1AE27EBAC1}" type="parTrans" cxnId="{67501AAE-6B6F-45E5-881D-1516F802300D}">
      <dgm:prSet/>
      <dgm:spPr/>
      <dgm:t>
        <a:bodyPr/>
        <a:lstStyle/>
        <a:p>
          <a:endParaRPr lang="pt-BR"/>
        </a:p>
      </dgm:t>
    </dgm:pt>
    <dgm:pt modelId="{8339EB69-C22F-43CA-9138-0AECDA0CD67F}" type="sibTrans" cxnId="{67501AAE-6B6F-45E5-881D-1516F802300D}">
      <dgm:prSet/>
      <dgm:spPr/>
      <dgm:t>
        <a:bodyPr/>
        <a:lstStyle/>
        <a:p>
          <a:endParaRPr lang="pt-BR"/>
        </a:p>
      </dgm:t>
    </dgm:pt>
    <dgm:pt modelId="{E9E62598-D3E3-4F84-B392-4C7B576927B5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5. Definição das Necessidades de Crédito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9B897DA9-EB77-4B2D-8B69-AD84AB09CE96}" type="parTrans" cxnId="{CB39AD6F-DC2B-46D2-9BD6-169DA20F9916}">
      <dgm:prSet/>
      <dgm:spPr/>
      <dgm:t>
        <a:bodyPr/>
        <a:lstStyle/>
        <a:p>
          <a:endParaRPr lang="pt-BR"/>
        </a:p>
      </dgm:t>
    </dgm:pt>
    <dgm:pt modelId="{455F6C5E-340A-4AC1-8A89-FD2AD775E9C8}" type="sibTrans" cxnId="{CB39AD6F-DC2B-46D2-9BD6-169DA20F9916}">
      <dgm:prSet/>
      <dgm:spPr/>
      <dgm:t>
        <a:bodyPr/>
        <a:lstStyle/>
        <a:p>
          <a:endParaRPr lang="pt-BR"/>
        </a:p>
      </dgm:t>
    </dgm:pt>
    <dgm:pt modelId="{E398F5DE-711A-41C2-8A88-F29AB51B85E5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6. Acompanhamento e orientação durante o período do contrato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25B2AB4B-866D-4436-8444-CAB511CB6B00}" type="parTrans" cxnId="{6FEA291D-CAEE-4B1F-BABD-23DC6EB239B7}">
      <dgm:prSet/>
      <dgm:spPr/>
      <dgm:t>
        <a:bodyPr/>
        <a:lstStyle/>
        <a:p>
          <a:endParaRPr lang="pt-BR"/>
        </a:p>
      </dgm:t>
    </dgm:pt>
    <dgm:pt modelId="{2A843CF3-418E-454C-807E-6D3460A83F26}" type="sibTrans" cxnId="{6FEA291D-CAEE-4B1F-BABD-23DC6EB239B7}">
      <dgm:prSet/>
      <dgm:spPr/>
      <dgm:t>
        <a:bodyPr/>
        <a:lstStyle/>
        <a:p>
          <a:endParaRPr lang="pt-BR"/>
        </a:p>
      </dgm:t>
    </dgm:pt>
    <dgm:pt modelId="{BC958BC3-8400-4CFD-A734-EBC748A623C2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2. Avaliação da atividade desenvolvida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86DFE861-7A8D-4735-8A65-41ECABF4E58E}" type="parTrans" cxnId="{6A3CCB99-7007-4BD9-B4A0-B3FC59BAB645}">
      <dgm:prSet/>
      <dgm:spPr/>
      <dgm:t>
        <a:bodyPr/>
        <a:lstStyle/>
        <a:p>
          <a:endParaRPr lang="pt-BR"/>
        </a:p>
      </dgm:t>
    </dgm:pt>
    <dgm:pt modelId="{69380615-968A-4A9C-86AE-F3E66EF4EFDF}" type="sibTrans" cxnId="{6A3CCB99-7007-4BD9-B4A0-B3FC59BAB645}">
      <dgm:prSet/>
      <dgm:spPr/>
      <dgm:t>
        <a:bodyPr/>
        <a:lstStyle/>
        <a:p>
          <a:endParaRPr lang="pt-BR"/>
        </a:p>
      </dgm:t>
    </dgm:pt>
    <dgm:pt modelId="{69405D6D-B5CE-41EC-8164-3B8142BF987D}">
      <dgm:prSet phldrT="[Texto]"/>
      <dgm:spPr/>
      <dgm:t>
        <a:bodyPr/>
        <a:lstStyle/>
        <a:p>
          <a:r>
            <a:rPr lang="pt-BR" dirty="0" smtClean="0">
              <a:latin typeface="Calibri" pitchFamily="34" charset="0"/>
              <a:cs typeface="Calibri" pitchFamily="34" charset="0"/>
            </a:rPr>
            <a:t>4. Análise da capacidade de endividamento</a:t>
          </a:r>
          <a:endParaRPr lang="pt-BR" dirty="0">
            <a:latin typeface="Calibri" pitchFamily="34" charset="0"/>
            <a:cs typeface="Calibri" pitchFamily="34" charset="0"/>
          </a:endParaRPr>
        </a:p>
      </dgm:t>
    </dgm:pt>
    <dgm:pt modelId="{0E29BD47-EE14-46EE-B156-C1A629A4ABD1}" type="parTrans" cxnId="{C4CCA011-5BA6-4082-9D45-5EF09F4571B9}">
      <dgm:prSet/>
      <dgm:spPr/>
      <dgm:t>
        <a:bodyPr/>
        <a:lstStyle/>
        <a:p>
          <a:endParaRPr lang="pt-BR"/>
        </a:p>
      </dgm:t>
    </dgm:pt>
    <dgm:pt modelId="{373DABCD-D96E-4018-95B8-CE8B102B0B10}" type="sibTrans" cxnId="{C4CCA011-5BA6-4082-9D45-5EF09F4571B9}">
      <dgm:prSet/>
      <dgm:spPr/>
      <dgm:t>
        <a:bodyPr/>
        <a:lstStyle/>
        <a:p>
          <a:endParaRPr lang="pt-BR"/>
        </a:p>
      </dgm:t>
    </dgm:pt>
    <dgm:pt modelId="{7E8F6E07-9B32-4E8D-BD8E-926B92A539D1}" type="pres">
      <dgm:prSet presAssocID="{B0800B85-DD7C-4DE3-BB40-226DCDEAEC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7D1B288-16B2-4C20-957C-475866C95CD4}" type="pres">
      <dgm:prSet presAssocID="{B0800B85-DD7C-4DE3-BB40-226DCDEAEC46}" presName="cycle" presStyleCnt="0"/>
      <dgm:spPr/>
      <dgm:t>
        <a:bodyPr/>
        <a:lstStyle/>
        <a:p>
          <a:endParaRPr lang="pt-BR"/>
        </a:p>
      </dgm:t>
    </dgm:pt>
    <dgm:pt modelId="{2C95DDF3-E81A-441D-8E0B-7EEAC3FC1EC6}" type="pres">
      <dgm:prSet presAssocID="{48DF9388-1D40-4404-8FF8-E9BC0829925D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839EF0-7753-41E5-91DE-2C92A604F18F}" type="pres">
      <dgm:prSet presAssocID="{FE86CD0A-F030-4AB8-85AF-DE4D4D821693}" presName="sibTransFirstNode" presStyleLbl="bgShp" presStyleIdx="0" presStyleCnt="1" custLinFactNeighborX="-147"/>
      <dgm:spPr/>
      <dgm:t>
        <a:bodyPr/>
        <a:lstStyle/>
        <a:p>
          <a:endParaRPr lang="pt-BR"/>
        </a:p>
      </dgm:t>
    </dgm:pt>
    <dgm:pt modelId="{17D2FDA7-FCB9-458B-B19C-9DC1037FE2D9}" type="pres">
      <dgm:prSet presAssocID="{BC958BC3-8400-4CFD-A734-EBC748A623C2}" presName="nodeFollowingNodes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CD954-FF13-4618-8C7E-8D10A3F61809}" type="pres">
      <dgm:prSet presAssocID="{18A22C42-E9FA-429F-8940-BAE5BEA4D5A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7D2535-291C-437E-AB24-132AE5E1E7B5}" type="pres">
      <dgm:prSet presAssocID="{69405D6D-B5CE-41EC-8164-3B8142BF987D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EC762F-94F9-4959-8E43-F782BB3EA2AD}" type="pres">
      <dgm:prSet presAssocID="{E9E62598-D3E3-4F84-B392-4C7B576927B5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11F9C9-965D-43B4-81F9-543E98B02011}" type="pres">
      <dgm:prSet presAssocID="{E398F5DE-711A-41C2-8A88-F29AB51B85E5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12275E1-CCC0-4F80-966A-7EA629368A1D}" type="presOf" srcId="{E9E62598-D3E3-4F84-B392-4C7B576927B5}" destId="{EEEC762F-94F9-4959-8E43-F782BB3EA2AD}" srcOrd="0" destOrd="0" presId="urn:microsoft.com/office/officeart/2005/8/layout/cycle3"/>
    <dgm:cxn modelId="{E4388C4C-4A68-4F88-9162-1297228C8BAA}" type="presOf" srcId="{B0800B85-DD7C-4DE3-BB40-226DCDEAEC46}" destId="{7E8F6E07-9B32-4E8D-BD8E-926B92A539D1}" srcOrd="0" destOrd="0" presId="urn:microsoft.com/office/officeart/2005/8/layout/cycle3"/>
    <dgm:cxn modelId="{CB39AD6F-DC2B-46D2-9BD6-169DA20F9916}" srcId="{B0800B85-DD7C-4DE3-BB40-226DCDEAEC46}" destId="{E9E62598-D3E3-4F84-B392-4C7B576927B5}" srcOrd="4" destOrd="0" parTransId="{9B897DA9-EB77-4B2D-8B69-AD84AB09CE96}" sibTransId="{455F6C5E-340A-4AC1-8A89-FD2AD775E9C8}"/>
    <dgm:cxn modelId="{67501AAE-6B6F-45E5-881D-1516F802300D}" srcId="{B0800B85-DD7C-4DE3-BB40-226DCDEAEC46}" destId="{18A22C42-E9FA-429F-8940-BAE5BEA4D5AB}" srcOrd="2" destOrd="0" parTransId="{E632FD5E-B0FD-460A-AD18-4A1AE27EBAC1}" sibTransId="{8339EB69-C22F-43CA-9138-0AECDA0CD67F}"/>
    <dgm:cxn modelId="{799913C5-138D-4845-A6AB-A44D74BB7860}" type="presOf" srcId="{FE86CD0A-F030-4AB8-85AF-DE4D4D821693}" destId="{72839EF0-7753-41E5-91DE-2C92A604F18F}" srcOrd="0" destOrd="0" presId="urn:microsoft.com/office/officeart/2005/8/layout/cycle3"/>
    <dgm:cxn modelId="{C4CCA011-5BA6-4082-9D45-5EF09F4571B9}" srcId="{B0800B85-DD7C-4DE3-BB40-226DCDEAEC46}" destId="{69405D6D-B5CE-41EC-8164-3B8142BF987D}" srcOrd="3" destOrd="0" parTransId="{0E29BD47-EE14-46EE-B156-C1A629A4ABD1}" sibTransId="{373DABCD-D96E-4018-95B8-CE8B102B0B10}"/>
    <dgm:cxn modelId="{18643BC4-28A8-407A-AD8E-766A65FD08A6}" srcId="{B0800B85-DD7C-4DE3-BB40-226DCDEAEC46}" destId="{48DF9388-1D40-4404-8FF8-E9BC0829925D}" srcOrd="0" destOrd="0" parTransId="{332EF144-06E8-4680-8E76-E19D2A264860}" sibTransId="{FE86CD0A-F030-4AB8-85AF-DE4D4D821693}"/>
    <dgm:cxn modelId="{70D74C30-96C4-4D70-8F54-44B6A2BBC7A8}" type="presOf" srcId="{48DF9388-1D40-4404-8FF8-E9BC0829925D}" destId="{2C95DDF3-E81A-441D-8E0B-7EEAC3FC1EC6}" srcOrd="0" destOrd="0" presId="urn:microsoft.com/office/officeart/2005/8/layout/cycle3"/>
    <dgm:cxn modelId="{4552B7EC-19CC-4680-884C-52934BCC70FE}" type="presOf" srcId="{69405D6D-B5CE-41EC-8164-3B8142BF987D}" destId="{E07D2535-291C-437E-AB24-132AE5E1E7B5}" srcOrd="0" destOrd="0" presId="urn:microsoft.com/office/officeart/2005/8/layout/cycle3"/>
    <dgm:cxn modelId="{7F677E49-CE10-4048-AD10-A226AA853BA3}" type="presOf" srcId="{18A22C42-E9FA-429F-8940-BAE5BEA4D5AB}" destId="{59BCD954-FF13-4618-8C7E-8D10A3F61809}" srcOrd="0" destOrd="0" presId="urn:microsoft.com/office/officeart/2005/8/layout/cycle3"/>
    <dgm:cxn modelId="{1D295612-71F0-48D6-AE25-67304C3245E6}" type="presOf" srcId="{E398F5DE-711A-41C2-8A88-F29AB51B85E5}" destId="{7F11F9C9-965D-43B4-81F9-543E98B02011}" srcOrd="0" destOrd="0" presId="urn:microsoft.com/office/officeart/2005/8/layout/cycle3"/>
    <dgm:cxn modelId="{6FEA291D-CAEE-4B1F-BABD-23DC6EB239B7}" srcId="{B0800B85-DD7C-4DE3-BB40-226DCDEAEC46}" destId="{E398F5DE-711A-41C2-8A88-F29AB51B85E5}" srcOrd="5" destOrd="0" parTransId="{25B2AB4B-866D-4436-8444-CAB511CB6B00}" sibTransId="{2A843CF3-418E-454C-807E-6D3460A83F26}"/>
    <dgm:cxn modelId="{363C06CA-4AA9-41CD-B75E-96E285036788}" type="presOf" srcId="{BC958BC3-8400-4CFD-A734-EBC748A623C2}" destId="{17D2FDA7-FCB9-458B-B19C-9DC1037FE2D9}" srcOrd="0" destOrd="0" presId="urn:microsoft.com/office/officeart/2005/8/layout/cycle3"/>
    <dgm:cxn modelId="{6A3CCB99-7007-4BD9-B4A0-B3FC59BAB645}" srcId="{B0800B85-DD7C-4DE3-BB40-226DCDEAEC46}" destId="{BC958BC3-8400-4CFD-A734-EBC748A623C2}" srcOrd="1" destOrd="0" parTransId="{86DFE861-7A8D-4735-8A65-41ECABF4E58E}" sibTransId="{69380615-968A-4A9C-86AE-F3E66EF4EFDF}"/>
    <dgm:cxn modelId="{0C113684-E40B-4309-974D-8C24703185FB}" type="presParOf" srcId="{7E8F6E07-9B32-4E8D-BD8E-926B92A539D1}" destId="{D7D1B288-16B2-4C20-957C-475866C95CD4}" srcOrd="0" destOrd="0" presId="urn:microsoft.com/office/officeart/2005/8/layout/cycle3"/>
    <dgm:cxn modelId="{22393B2F-EEC7-43F8-9B93-14D496E49BDA}" type="presParOf" srcId="{D7D1B288-16B2-4C20-957C-475866C95CD4}" destId="{2C95DDF3-E81A-441D-8E0B-7EEAC3FC1EC6}" srcOrd="0" destOrd="0" presId="urn:microsoft.com/office/officeart/2005/8/layout/cycle3"/>
    <dgm:cxn modelId="{55753F28-2F95-48B9-8DCB-30CB12E06E21}" type="presParOf" srcId="{D7D1B288-16B2-4C20-957C-475866C95CD4}" destId="{72839EF0-7753-41E5-91DE-2C92A604F18F}" srcOrd="1" destOrd="0" presId="urn:microsoft.com/office/officeart/2005/8/layout/cycle3"/>
    <dgm:cxn modelId="{E6B511E2-7D0A-49F9-854C-EAFC6210DB8E}" type="presParOf" srcId="{D7D1B288-16B2-4C20-957C-475866C95CD4}" destId="{17D2FDA7-FCB9-458B-B19C-9DC1037FE2D9}" srcOrd="2" destOrd="0" presId="urn:microsoft.com/office/officeart/2005/8/layout/cycle3"/>
    <dgm:cxn modelId="{CDEE0E09-AAA7-46EC-8CA8-200897E8B206}" type="presParOf" srcId="{D7D1B288-16B2-4C20-957C-475866C95CD4}" destId="{59BCD954-FF13-4618-8C7E-8D10A3F61809}" srcOrd="3" destOrd="0" presId="urn:microsoft.com/office/officeart/2005/8/layout/cycle3"/>
    <dgm:cxn modelId="{04900AE3-337A-4239-B34D-56C5E2452DEF}" type="presParOf" srcId="{D7D1B288-16B2-4C20-957C-475866C95CD4}" destId="{E07D2535-291C-437E-AB24-132AE5E1E7B5}" srcOrd="4" destOrd="0" presId="urn:microsoft.com/office/officeart/2005/8/layout/cycle3"/>
    <dgm:cxn modelId="{D64F1F82-7469-4097-A50E-C6959257B069}" type="presParOf" srcId="{D7D1B288-16B2-4C20-957C-475866C95CD4}" destId="{EEEC762F-94F9-4959-8E43-F782BB3EA2AD}" srcOrd="5" destOrd="0" presId="urn:microsoft.com/office/officeart/2005/8/layout/cycle3"/>
    <dgm:cxn modelId="{FDF325E9-87B7-48A6-89DC-E9A38E49BDC1}" type="presParOf" srcId="{D7D1B288-16B2-4C20-957C-475866C95CD4}" destId="{7F11F9C9-965D-43B4-81F9-543E98B02011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BBEEC72-445D-4C5D-8883-9AF9BCB7335D}" type="doc">
      <dgm:prSet loTypeId="urn:microsoft.com/office/officeart/2005/8/layout/vList5" loCatId="list" qsTypeId="urn:microsoft.com/office/officeart/2005/8/quickstyle/simple4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74B46F4C-2F41-4A01-919D-CB8F2C71DD5A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Domicílio de Cartões</a:t>
          </a:r>
        </a:p>
      </dgm:t>
    </dgm:pt>
    <dgm:pt modelId="{E83BDB14-EFC5-45B2-A308-C8A10DCC9153}" type="parTrans" cxnId="{2586F9AC-0E3B-4748-AD9B-670863E6825A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A2A83DFD-D6D3-4C93-9FD2-D838A5CEFDEB}" type="sibTrans" cxnId="{2586F9AC-0E3B-4748-AD9B-670863E6825A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62B4B7F2-BC9F-4EC8-AFD8-F5B3DBA33AC4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Pacote de Serviços</a:t>
          </a:r>
          <a:endParaRPr lang="pt-BR" sz="2400" dirty="0">
            <a:latin typeface="Calibri" pitchFamily="34" charset="0"/>
            <a:cs typeface="Calibri" pitchFamily="34" charset="0"/>
          </a:endParaRPr>
        </a:p>
      </dgm:t>
    </dgm:pt>
    <dgm:pt modelId="{DEB40F62-8344-41B3-89D0-2A1876BA449D}" type="parTrans" cxnId="{F5E10BE8-3C27-4702-AAB1-41884D9665A7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2037172F-2A3E-4DF3-92D5-CF89ACA0B9EC}" type="sibTrans" cxnId="{F5E10BE8-3C27-4702-AAB1-41884D9665A7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5538F9F4-A9E7-4473-AC52-8050A7CFB598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Tarifa reduzida de R$ 5,00</a:t>
          </a:r>
          <a:endParaRPr lang="pt-BR" sz="2400" dirty="0">
            <a:latin typeface="Calibri" pitchFamily="34" charset="0"/>
            <a:cs typeface="Calibri" pitchFamily="34" charset="0"/>
          </a:endParaRPr>
        </a:p>
      </dgm:t>
    </dgm:pt>
    <dgm:pt modelId="{FDE6DC11-7CB1-4C7A-82F7-46608B3D2C1A}" type="parTrans" cxnId="{F53975A1-DD27-4228-9DFA-6C647C67D60E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34B2A9EF-8EEE-4377-B886-1AD961A9832D}" type="sibTrans" cxnId="{F53975A1-DD27-4228-9DFA-6C647C67D60E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A95DE5B3-BC3C-41EE-8DAA-15180213D8D6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Solução </a:t>
          </a:r>
          <a:r>
            <a:rPr lang="pt-BR" sz="2400" dirty="0" err="1" smtClean="0">
              <a:latin typeface="Calibri" pitchFamily="34" charset="0"/>
              <a:cs typeface="Calibri" pitchFamily="34" charset="0"/>
            </a:rPr>
            <a:t>Mobile</a:t>
          </a:r>
          <a:r>
            <a:rPr lang="pt-BR" sz="2400" dirty="0" smtClean="0">
              <a:latin typeface="Calibri" pitchFamily="34" charset="0"/>
              <a:cs typeface="Calibri" pitchFamily="34" charset="0"/>
            </a:rPr>
            <a:t> e POS</a:t>
          </a:r>
          <a:endParaRPr lang="pt-BR" sz="2400" dirty="0">
            <a:latin typeface="Calibri" pitchFamily="34" charset="0"/>
            <a:cs typeface="Calibri" pitchFamily="34" charset="0"/>
          </a:endParaRPr>
        </a:p>
      </dgm:t>
    </dgm:pt>
    <dgm:pt modelId="{0BFD05EC-D9A2-4D5A-8545-CE8EA9313820}" type="parTrans" cxnId="{BE339E51-8682-4C69-B161-581F4F3566B6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E562E682-66AB-46F7-A321-A69F28689DE6}" type="sibTrans" cxnId="{BE339E51-8682-4C69-B161-581F4F3566B6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E522449F-0C3D-44E9-857B-8FEA22BA7D93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Cartão </a:t>
          </a:r>
          <a:r>
            <a:rPr lang="pt-BR" sz="2400" dirty="0" err="1" smtClean="0">
              <a:latin typeface="Calibri" pitchFamily="34" charset="0"/>
              <a:cs typeface="Calibri" pitchFamily="34" charset="0"/>
            </a:rPr>
            <a:t>Ourocard</a:t>
          </a:r>
          <a:r>
            <a:rPr lang="pt-BR" sz="2400" dirty="0" smtClean="0">
              <a:latin typeface="Calibri" pitchFamily="34" charset="0"/>
              <a:cs typeface="Calibri" pitchFamily="34" charset="0"/>
            </a:rPr>
            <a:t> Empreendedor</a:t>
          </a:r>
          <a:endParaRPr lang="pt-BR" sz="2400" dirty="0">
            <a:latin typeface="Calibri" pitchFamily="34" charset="0"/>
            <a:cs typeface="Calibri" pitchFamily="34" charset="0"/>
          </a:endParaRPr>
        </a:p>
      </dgm:t>
    </dgm:pt>
    <dgm:pt modelId="{AEDBCD14-E6FD-4D9C-9A2C-E9E331D7A3D9}" type="parTrans" cxnId="{81BD7040-7120-49FC-9C9C-A0F85FBF1C71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06E63C88-CE4B-462C-8D9E-36C2F1A91BF7}" type="sibTrans" cxnId="{81BD7040-7120-49FC-9C9C-A0F85FBF1C71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24FA3C30-F80C-4B44-95E0-A7CDD3DB1BED}">
      <dgm:prSet custT="1"/>
      <dgm:spPr/>
      <dgm:t>
        <a:bodyPr/>
        <a:lstStyle/>
        <a:p>
          <a:r>
            <a:rPr lang="pt-BR" sz="2400" dirty="0" smtClean="0">
              <a:latin typeface="Calibri" pitchFamily="34" charset="0"/>
              <a:cs typeface="Calibri" pitchFamily="34" charset="0"/>
            </a:rPr>
            <a:t>Sem cobrança de anuidade</a:t>
          </a:r>
          <a:endParaRPr lang="pt-BR" sz="2400" dirty="0">
            <a:latin typeface="Calibri" pitchFamily="34" charset="0"/>
            <a:cs typeface="Calibri" pitchFamily="34" charset="0"/>
          </a:endParaRPr>
        </a:p>
      </dgm:t>
    </dgm:pt>
    <dgm:pt modelId="{A2B115AB-5D35-4EC2-9C98-4F1931763705}" type="parTrans" cxnId="{2BFF2FC7-290A-4478-AAFB-19792F0799D8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7E9E812E-59F5-4021-86B3-D15A1CE67457}" type="sibTrans" cxnId="{2BFF2FC7-290A-4478-AAFB-19792F0799D8}">
      <dgm:prSet/>
      <dgm:spPr/>
      <dgm:t>
        <a:bodyPr/>
        <a:lstStyle/>
        <a:p>
          <a:endParaRPr lang="pt-BR" sz="2400">
            <a:latin typeface="Calibri" pitchFamily="34" charset="0"/>
            <a:cs typeface="Calibri" pitchFamily="34" charset="0"/>
          </a:endParaRPr>
        </a:p>
      </dgm:t>
    </dgm:pt>
    <dgm:pt modelId="{3C68DF0D-A1CB-46AA-AF66-CFFD87FC7100}" type="pres">
      <dgm:prSet presAssocID="{BBBEEC72-445D-4C5D-8883-9AF9BCB7335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CEDBC4-E14B-4511-8783-67C5FFC78E1D}" type="pres">
      <dgm:prSet presAssocID="{E522449F-0C3D-44E9-857B-8FEA22BA7D93}" presName="linNode" presStyleCnt="0"/>
      <dgm:spPr/>
      <dgm:t>
        <a:bodyPr/>
        <a:lstStyle/>
        <a:p>
          <a:endParaRPr lang="pt-BR"/>
        </a:p>
      </dgm:t>
    </dgm:pt>
    <dgm:pt modelId="{99B2ACCD-1891-4E61-98CE-086B729E1C31}" type="pres">
      <dgm:prSet presAssocID="{E522449F-0C3D-44E9-857B-8FEA22BA7D9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52D134-2DFA-4633-A0F5-0AADFFC808DC}" type="pres">
      <dgm:prSet presAssocID="{E522449F-0C3D-44E9-857B-8FEA22BA7D93}" presName="descendantText" presStyleLbl="alignAccFollowNode1" presStyleIdx="0" presStyleCnt="3" custLinFactNeighborX="-1961" custLinFactNeighborY="609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54B07DA-E092-44AD-BF29-D869B2D29C1A}" type="pres">
      <dgm:prSet presAssocID="{06E63C88-CE4B-462C-8D9E-36C2F1A91BF7}" presName="sp" presStyleCnt="0"/>
      <dgm:spPr/>
      <dgm:t>
        <a:bodyPr/>
        <a:lstStyle/>
        <a:p>
          <a:endParaRPr lang="pt-BR"/>
        </a:p>
      </dgm:t>
    </dgm:pt>
    <dgm:pt modelId="{E5FB9D39-DE63-4966-B940-D22F5CE5986B}" type="pres">
      <dgm:prSet presAssocID="{62B4B7F2-BC9F-4EC8-AFD8-F5B3DBA33AC4}" presName="linNode" presStyleCnt="0"/>
      <dgm:spPr/>
      <dgm:t>
        <a:bodyPr/>
        <a:lstStyle/>
        <a:p>
          <a:endParaRPr lang="pt-BR"/>
        </a:p>
      </dgm:t>
    </dgm:pt>
    <dgm:pt modelId="{5FE6C0DF-173C-462D-9E26-555E772ED6DD}" type="pres">
      <dgm:prSet presAssocID="{62B4B7F2-BC9F-4EC8-AFD8-F5B3DBA33AC4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8DB514A-7177-40BF-9BC9-81A205603327}" type="pres">
      <dgm:prSet presAssocID="{62B4B7F2-BC9F-4EC8-AFD8-F5B3DBA33AC4}" presName="descendantText" presStyleLbl="alignAccFollowNode1" presStyleIdx="1" presStyleCnt="3" custLinFactNeighborX="374" custLinFactNeighborY="434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81FB99-6FF0-4CEC-8F74-40668E688ACD}" type="pres">
      <dgm:prSet presAssocID="{2037172F-2A3E-4DF3-92D5-CF89ACA0B9EC}" presName="sp" presStyleCnt="0"/>
      <dgm:spPr/>
      <dgm:t>
        <a:bodyPr/>
        <a:lstStyle/>
        <a:p>
          <a:endParaRPr lang="pt-BR"/>
        </a:p>
      </dgm:t>
    </dgm:pt>
    <dgm:pt modelId="{0FF876F2-A11F-414D-B3A8-E25CBEAD3648}" type="pres">
      <dgm:prSet presAssocID="{74B46F4C-2F41-4A01-919D-CB8F2C71DD5A}" presName="linNode" presStyleCnt="0"/>
      <dgm:spPr/>
      <dgm:t>
        <a:bodyPr/>
        <a:lstStyle/>
        <a:p>
          <a:endParaRPr lang="pt-BR"/>
        </a:p>
      </dgm:t>
    </dgm:pt>
    <dgm:pt modelId="{2A8336ED-2E23-4E05-8A35-736BC9ECA4D0}" type="pres">
      <dgm:prSet presAssocID="{74B46F4C-2F41-4A01-919D-CB8F2C71DD5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7569DF-3142-4B82-BF16-619729B1A637}" type="pres">
      <dgm:prSet presAssocID="{74B46F4C-2F41-4A01-919D-CB8F2C71DD5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586F9AC-0E3B-4748-AD9B-670863E6825A}" srcId="{BBBEEC72-445D-4C5D-8883-9AF9BCB7335D}" destId="{74B46F4C-2F41-4A01-919D-CB8F2C71DD5A}" srcOrd="2" destOrd="0" parTransId="{E83BDB14-EFC5-45B2-A308-C8A10DCC9153}" sibTransId="{A2A83DFD-D6D3-4C93-9FD2-D838A5CEFDEB}"/>
    <dgm:cxn modelId="{F53975A1-DD27-4228-9DFA-6C647C67D60E}" srcId="{62B4B7F2-BC9F-4EC8-AFD8-F5B3DBA33AC4}" destId="{5538F9F4-A9E7-4473-AC52-8050A7CFB598}" srcOrd="0" destOrd="0" parTransId="{FDE6DC11-7CB1-4C7A-82F7-46608B3D2C1A}" sibTransId="{34B2A9EF-8EEE-4377-B886-1AD961A9832D}"/>
    <dgm:cxn modelId="{E744B55D-CC81-421F-8067-FC17EE711AF4}" type="presOf" srcId="{74B46F4C-2F41-4A01-919D-CB8F2C71DD5A}" destId="{2A8336ED-2E23-4E05-8A35-736BC9ECA4D0}" srcOrd="0" destOrd="0" presId="urn:microsoft.com/office/officeart/2005/8/layout/vList5"/>
    <dgm:cxn modelId="{2BFF2FC7-290A-4478-AAFB-19792F0799D8}" srcId="{E522449F-0C3D-44E9-857B-8FEA22BA7D93}" destId="{24FA3C30-F80C-4B44-95E0-A7CDD3DB1BED}" srcOrd="0" destOrd="0" parTransId="{A2B115AB-5D35-4EC2-9C98-4F1931763705}" sibTransId="{7E9E812E-59F5-4021-86B3-D15A1CE67457}"/>
    <dgm:cxn modelId="{F5E10BE8-3C27-4702-AAB1-41884D9665A7}" srcId="{BBBEEC72-445D-4C5D-8883-9AF9BCB7335D}" destId="{62B4B7F2-BC9F-4EC8-AFD8-F5B3DBA33AC4}" srcOrd="1" destOrd="0" parTransId="{DEB40F62-8344-41B3-89D0-2A1876BA449D}" sibTransId="{2037172F-2A3E-4DF3-92D5-CF89ACA0B9EC}"/>
    <dgm:cxn modelId="{D8CD7A2D-6A9F-446A-9078-D139227C3DA4}" type="presOf" srcId="{5538F9F4-A9E7-4473-AC52-8050A7CFB598}" destId="{C8DB514A-7177-40BF-9BC9-81A205603327}" srcOrd="0" destOrd="0" presId="urn:microsoft.com/office/officeart/2005/8/layout/vList5"/>
    <dgm:cxn modelId="{ACA46E8B-5BBE-4AB7-9113-4795D12BF627}" type="presOf" srcId="{24FA3C30-F80C-4B44-95E0-A7CDD3DB1BED}" destId="{3E52D134-2DFA-4633-A0F5-0AADFFC808DC}" srcOrd="0" destOrd="0" presId="urn:microsoft.com/office/officeart/2005/8/layout/vList5"/>
    <dgm:cxn modelId="{58F775E3-06C2-4082-828C-62D87970D8B9}" type="presOf" srcId="{E522449F-0C3D-44E9-857B-8FEA22BA7D93}" destId="{99B2ACCD-1891-4E61-98CE-086B729E1C31}" srcOrd="0" destOrd="0" presId="urn:microsoft.com/office/officeart/2005/8/layout/vList5"/>
    <dgm:cxn modelId="{69D28EDB-61C1-4D32-9B08-FE1CA1A27451}" type="presOf" srcId="{A95DE5B3-BC3C-41EE-8DAA-15180213D8D6}" destId="{BD7569DF-3142-4B82-BF16-619729B1A637}" srcOrd="0" destOrd="0" presId="urn:microsoft.com/office/officeart/2005/8/layout/vList5"/>
    <dgm:cxn modelId="{AC67E87A-0A26-4D1C-8452-27684C42D406}" type="presOf" srcId="{BBBEEC72-445D-4C5D-8883-9AF9BCB7335D}" destId="{3C68DF0D-A1CB-46AA-AF66-CFFD87FC7100}" srcOrd="0" destOrd="0" presId="urn:microsoft.com/office/officeart/2005/8/layout/vList5"/>
    <dgm:cxn modelId="{64EBC5CA-4E90-4193-95DF-DE4B1ACD8A48}" type="presOf" srcId="{62B4B7F2-BC9F-4EC8-AFD8-F5B3DBA33AC4}" destId="{5FE6C0DF-173C-462D-9E26-555E772ED6DD}" srcOrd="0" destOrd="0" presId="urn:microsoft.com/office/officeart/2005/8/layout/vList5"/>
    <dgm:cxn modelId="{81BD7040-7120-49FC-9C9C-A0F85FBF1C71}" srcId="{BBBEEC72-445D-4C5D-8883-9AF9BCB7335D}" destId="{E522449F-0C3D-44E9-857B-8FEA22BA7D93}" srcOrd="0" destOrd="0" parTransId="{AEDBCD14-E6FD-4D9C-9A2C-E9E331D7A3D9}" sibTransId="{06E63C88-CE4B-462C-8D9E-36C2F1A91BF7}"/>
    <dgm:cxn modelId="{BE339E51-8682-4C69-B161-581F4F3566B6}" srcId="{74B46F4C-2F41-4A01-919D-CB8F2C71DD5A}" destId="{A95DE5B3-BC3C-41EE-8DAA-15180213D8D6}" srcOrd="0" destOrd="0" parTransId="{0BFD05EC-D9A2-4D5A-8545-CE8EA9313820}" sibTransId="{E562E682-66AB-46F7-A321-A69F28689DE6}"/>
    <dgm:cxn modelId="{8F2D3BE3-9275-4FC4-A6B5-1684046516E0}" type="presParOf" srcId="{3C68DF0D-A1CB-46AA-AF66-CFFD87FC7100}" destId="{F6CEDBC4-E14B-4511-8783-67C5FFC78E1D}" srcOrd="0" destOrd="0" presId="urn:microsoft.com/office/officeart/2005/8/layout/vList5"/>
    <dgm:cxn modelId="{D105FEDF-A111-4F7A-8C38-FD0FB4EED11D}" type="presParOf" srcId="{F6CEDBC4-E14B-4511-8783-67C5FFC78E1D}" destId="{99B2ACCD-1891-4E61-98CE-086B729E1C31}" srcOrd="0" destOrd="0" presId="urn:microsoft.com/office/officeart/2005/8/layout/vList5"/>
    <dgm:cxn modelId="{A71E3641-705E-4B17-8F47-AF127B450D5E}" type="presParOf" srcId="{F6CEDBC4-E14B-4511-8783-67C5FFC78E1D}" destId="{3E52D134-2DFA-4633-A0F5-0AADFFC808DC}" srcOrd="1" destOrd="0" presId="urn:microsoft.com/office/officeart/2005/8/layout/vList5"/>
    <dgm:cxn modelId="{002528EB-1E1C-4EB7-A065-B142901D5A02}" type="presParOf" srcId="{3C68DF0D-A1CB-46AA-AF66-CFFD87FC7100}" destId="{B54B07DA-E092-44AD-BF29-D869B2D29C1A}" srcOrd="1" destOrd="0" presId="urn:microsoft.com/office/officeart/2005/8/layout/vList5"/>
    <dgm:cxn modelId="{3027EAF1-AC1B-4132-ABAC-0C52DBE1BE73}" type="presParOf" srcId="{3C68DF0D-A1CB-46AA-AF66-CFFD87FC7100}" destId="{E5FB9D39-DE63-4966-B940-D22F5CE5986B}" srcOrd="2" destOrd="0" presId="urn:microsoft.com/office/officeart/2005/8/layout/vList5"/>
    <dgm:cxn modelId="{78D25A4A-61EB-46FF-AFAC-2F5BD5F6B9BE}" type="presParOf" srcId="{E5FB9D39-DE63-4966-B940-D22F5CE5986B}" destId="{5FE6C0DF-173C-462D-9E26-555E772ED6DD}" srcOrd="0" destOrd="0" presId="urn:microsoft.com/office/officeart/2005/8/layout/vList5"/>
    <dgm:cxn modelId="{76497F1A-ACD8-4901-ABE5-893724DA1B5F}" type="presParOf" srcId="{E5FB9D39-DE63-4966-B940-D22F5CE5986B}" destId="{C8DB514A-7177-40BF-9BC9-81A205603327}" srcOrd="1" destOrd="0" presId="urn:microsoft.com/office/officeart/2005/8/layout/vList5"/>
    <dgm:cxn modelId="{520B2ACE-4EDD-49CF-95A0-3155B7D6DEAA}" type="presParOf" srcId="{3C68DF0D-A1CB-46AA-AF66-CFFD87FC7100}" destId="{0581FB99-6FF0-4CEC-8F74-40668E688ACD}" srcOrd="3" destOrd="0" presId="urn:microsoft.com/office/officeart/2005/8/layout/vList5"/>
    <dgm:cxn modelId="{76811B20-070F-498E-B66A-EA164CC71EFA}" type="presParOf" srcId="{3C68DF0D-A1CB-46AA-AF66-CFFD87FC7100}" destId="{0FF876F2-A11F-414D-B3A8-E25CBEAD3648}" srcOrd="4" destOrd="0" presId="urn:microsoft.com/office/officeart/2005/8/layout/vList5"/>
    <dgm:cxn modelId="{B853804F-D7A8-4A5D-925C-8A7AC834448C}" type="presParOf" srcId="{0FF876F2-A11F-414D-B3A8-E25CBEAD3648}" destId="{2A8336ED-2E23-4E05-8A35-736BC9ECA4D0}" srcOrd="0" destOrd="0" presId="urn:microsoft.com/office/officeart/2005/8/layout/vList5"/>
    <dgm:cxn modelId="{F7D26B8A-0A4F-409E-B227-3B50E77D2050}" type="presParOf" srcId="{0FF876F2-A11F-414D-B3A8-E25CBEAD3648}" destId="{BD7569DF-3142-4B82-BF16-619729B1A6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4D2CC3-4D36-42AA-B05F-BED778F58E6C}">
      <dsp:nvSpPr>
        <dsp:cNvPr id="0" name=""/>
        <dsp:cNvSpPr/>
      </dsp:nvSpPr>
      <dsp:spPr>
        <a:xfrm>
          <a:off x="0" y="0"/>
          <a:ext cx="7040929" cy="100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Ampliação do acesso ao crédito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inclusão bancária e desenvolvimento dos empreendimentos com orientação financeira</a:t>
          </a:r>
          <a:endParaRPr lang="pt-BR" sz="1600" kern="1200" dirty="0">
            <a:latin typeface="Calibri" pitchFamily="34" charset="0"/>
            <a:cs typeface="Calibri" pitchFamily="34" charset="0"/>
          </a:endParaRPr>
        </a:p>
      </dsp:txBody>
      <dsp:txXfrm>
        <a:off x="29460" y="29460"/>
        <a:ext cx="5870548" cy="946926"/>
      </dsp:txXfrm>
    </dsp:sp>
    <dsp:sp modelId="{9AAA6858-3CF5-46DD-AF13-E2D76AED9AC7}">
      <dsp:nvSpPr>
        <dsp:cNvPr id="0" name=""/>
        <dsp:cNvSpPr/>
      </dsp:nvSpPr>
      <dsp:spPr>
        <a:xfrm>
          <a:off x="589677" y="1188728"/>
          <a:ext cx="7040929" cy="100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Incentivo à formalização 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O MPO contribui para que os empreendedores se estruturem e busquem a formalização</a:t>
          </a:r>
          <a:endParaRPr lang="pt-BR" sz="1600" kern="1200" dirty="0">
            <a:latin typeface="Calibri" pitchFamily="34" charset="0"/>
            <a:cs typeface="Calibri" pitchFamily="34" charset="0"/>
          </a:endParaRPr>
        </a:p>
      </dsp:txBody>
      <dsp:txXfrm>
        <a:off x="619137" y="1218188"/>
        <a:ext cx="5738531" cy="946926"/>
      </dsp:txXfrm>
    </dsp:sp>
    <dsp:sp modelId="{E957D3D9-70F6-4245-8441-AF2D06E11574}">
      <dsp:nvSpPr>
        <dsp:cNvPr id="0" name=""/>
        <dsp:cNvSpPr/>
      </dsp:nvSpPr>
      <dsp:spPr>
        <a:xfrm>
          <a:off x="1170554" y="2377456"/>
          <a:ext cx="7040929" cy="100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Concessão de créditos de baixos valores de forma progressiva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aderência ao conceito de </a:t>
          </a:r>
          <a:r>
            <a:rPr lang="pt-BR" sz="1600" kern="1200" dirty="0" err="1" smtClean="0">
              <a:latin typeface="Calibri" pitchFamily="34" charset="0"/>
              <a:cs typeface="Calibri" pitchFamily="34" charset="0"/>
            </a:rPr>
            <a:t>microfinanças</a:t>
          </a:r>
          <a:endParaRPr lang="pt-BR" sz="1600" kern="1200" dirty="0">
            <a:latin typeface="Calibri" pitchFamily="34" charset="0"/>
            <a:cs typeface="Calibri" pitchFamily="34" charset="0"/>
          </a:endParaRPr>
        </a:p>
      </dsp:txBody>
      <dsp:txXfrm>
        <a:off x="1200014" y="2406916"/>
        <a:ext cx="5747332" cy="946926"/>
      </dsp:txXfrm>
    </dsp:sp>
    <dsp:sp modelId="{B664ECAE-5B81-40EC-A2E2-37551FC4BFEF}">
      <dsp:nvSpPr>
        <dsp:cNvPr id="0" name=""/>
        <dsp:cNvSpPr/>
      </dsp:nvSpPr>
      <dsp:spPr>
        <a:xfrm>
          <a:off x="1760232" y="3566184"/>
          <a:ext cx="7040929" cy="10058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rPr>
            <a:t>Abordagem coletiva dos empreendedores</a:t>
          </a:r>
          <a:endParaRPr lang="pt-B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itchFamily="34" charset="0"/>
            <a:cs typeface="Calibri" pitchFamily="34" charset="0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600" kern="1200" dirty="0" smtClean="0">
              <a:latin typeface="Calibri" pitchFamily="34" charset="0"/>
              <a:cs typeface="Calibri" pitchFamily="34" charset="0"/>
            </a:rPr>
            <a:t>maior envolvimento com a comunidade local</a:t>
          </a:r>
          <a:endParaRPr lang="pt-BR" sz="1600" kern="1200" dirty="0">
            <a:latin typeface="Calibri" pitchFamily="34" charset="0"/>
            <a:cs typeface="Calibri" pitchFamily="34" charset="0"/>
          </a:endParaRPr>
        </a:p>
      </dsp:txBody>
      <dsp:txXfrm>
        <a:off x="1789692" y="3595644"/>
        <a:ext cx="5738531" cy="946926"/>
      </dsp:txXfrm>
    </dsp:sp>
    <dsp:sp modelId="{7438DFED-263C-43DF-8470-AF0197F376B2}">
      <dsp:nvSpPr>
        <dsp:cNvPr id="0" name=""/>
        <dsp:cNvSpPr/>
      </dsp:nvSpPr>
      <dsp:spPr>
        <a:xfrm>
          <a:off x="6387129" y="770387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latin typeface="Calibri" pitchFamily="34" charset="0"/>
            <a:cs typeface="Calibri" pitchFamily="34" charset="0"/>
          </a:endParaRPr>
        </a:p>
      </dsp:txBody>
      <dsp:txXfrm>
        <a:off x="6534234" y="770387"/>
        <a:ext cx="359590" cy="491985"/>
      </dsp:txXfrm>
    </dsp:sp>
    <dsp:sp modelId="{1CCEF0B5-1C93-47BF-9DA6-EAD380D8AAA7}">
      <dsp:nvSpPr>
        <dsp:cNvPr id="0" name=""/>
        <dsp:cNvSpPr/>
      </dsp:nvSpPr>
      <dsp:spPr>
        <a:xfrm>
          <a:off x="6976807" y="1959115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latin typeface="Calibri" pitchFamily="34" charset="0"/>
            <a:cs typeface="Calibri" pitchFamily="34" charset="0"/>
          </a:endParaRPr>
        </a:p>
      </dsp:txBody>
      <dsp:txXfrm>
        <a:off x="7123912" y="1959115"/>
        <a:ext cx="359590" cy="491985"/>
      </dsp:txXfrm>
    </dsp:sp>
    <dsp:sp modelId="{002A275E-A72D-4990-BA6D-91E15E09A5EF}">
      <dsp:nvSpPr>
        <dsp:cNvPr id="0" name=""/>
        <dsp:cNvSpPr/>
      </dsp:nvSpPr>
      <dsp:spPr>
        <a:xfrm>
          <a:off x="7557683" y="3147843"/>
          <a:ext cx="653800" cy="6538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900" kern="1200">
            <a:latin typeface="Calibri" pitchFamily="34" charset="0"/>
            <a:cs typeface="Calibri" pitchFamily="34" charset="0"/>
          </a:endParaRPr>
        </a:p>
      </dsp:txBody>
      <dsp:txXfrm>
        <a:off x="7704788" y="3147843"/>
        <a:ext cx="359590" cy="49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1F26C-9E76-45E8-9D44-0FFADC9CFCCC}">
      <dsp:nvSpPr>
        <dsp:cNvPr id="0" name=""/>
        <dsp:cNvSpPr/>
      </dsp:nvSpPr>
      <dsp:spPr>
        <a:xfrm>
          <a:off x="0" y="1285882"/>
          <a:ext cx="3143257" cy="211331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308" tIns="124968" rIns="28830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Financiamentos de capital de giro e investimento	</a:t>
          </a:r>
          <a:endParaRPr lang="pt-BR" sz="1400" kern="1200" dirty="0">
            <a:latin typeface="Calibri" pitchFamily="34" charset="0"/>
            <a:cs typeface="Calibri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Valores de R$ 150 a R$ 15.000 com prazos de até 18 meses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Taxa de juros: </a:t>
          </a:r>
          <a:r>
            <a:rPr lang="pt-BR" sz="1400" kern="1200" dirty="0" smtClean="0">
              <a:latin typeface="Calibri" pitchFamily="34" charset="0"/>
              <a:cs typeface="Calibri" pitchFamily="34" charset="0"/>
            </a:rPr>
            <a:t>0,41% </a:t>
          </a:r>
          <a:r>
            <a:rPr lang="pt-BR" sz="1400" kern="1200" dirty="0" smtClean="0">
              <a:latin typeface="Calibri" pitchFamily="34" charset="0"/>
              <a:cs typeface="Calibri" pitchFamily="34" charset="0"/>
            </a:rPr>
            <a:t>a.m.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TAC: 1% sobre o valor financiado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atividades produtivas de pequeno porte (faturamento até R$ 120 mil)</a:t>
          </a:r>
        </a:p>
      </dsp:txBody>
      <dsp:txXfrm>
        <a:off x="0" y="1285882"/>
        <a:ext cx="3143257" cy="2113317"/>
      </dsp:txXfrm>
    </dsp:sp>
    <dsp:sp modelId="{9E861239-A3AD-4CA2-A59F-9BF11B41E9DC}">
      <dsp:nvSpPr>
        <dsp:cNvPr id="0" name=""/>
        <dsp:cNvSpPr/>
      </dsp:nvSpPr>
      <dsp:spPr>
        <a:xfrm>
          <a:off x="185738" y="458452"/>
          <a:ext cx="2600343" cy="7130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1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8287" tIns="0" rIns="9828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latin typeface="Calibri" pitchFamily="34" charset="0"/>
              <a:cs typeface="Calibri" pitchFamily="34" charset="0"/>
            </a:rPr>
            <a:t>Microcrédito Produtivo Orientado</a:t>
          </a:r>
          <a:endParaRPr lang="pt-BR" sz="1400" kern="1200" dirty="0">
            <a:latin typeface="Calibri" pitchFamily="34" charset="0"/>
            <a:cs typeface="Calibri" pitchFamily="34" charset="0"/>
          </a:endParaRPr>
        </a:p>
      </dsp:txBody>
      <dsp:txXfrm>
        <a:off x="220548" y="493262"/>
        <a:ext cx="2530723" cy="643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39EF0-7753-41E5-91DE-2C92A604F18F}">
      <dsp:nvSpPr>
        <dsp:cNvPr id="0" name=""/>
        <dsp:cNvSpPr/>
      </dsp:nvSpPr>
      <dsp:spPr>
        <a:xfrm>
          <a:off x="674935" y="-3628"/>
          <a:ext cx="4004542" cy="4004542"/>
        </a:xfrm>
        <a:prstGeom prst="circularArrow">
          <a:avLst>
            <a:gd name="adj1" fmla="val 5274"/>
            <a:gd name="adj2" fmla="val 312630"/>
            <a:gd name="adj3" fmla="val 14282821"/>
            <a:gd name="adj4" fmla="val 17095087"/>
            <a:gd name="adj5" fmla="val 5477"/>
          </a:avLst>
        </a:prstGeom>
        <a:solidFill>
          <a:schemeClr val="dk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glow rad="63500">
            <a:schemeClr val="dk1">
              <a:tint val="4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dk1">
              <a:tint val="4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C95DDF3-E81A-441D-8E0B-7EEAC3FC1EC6}">
      <dsp:nvSpPr>
        <dsp:cNvPr id="0" name=""/>
        <dsp:cNvSpPr/>
      </dsp:nvSpPr>
      <dsp:spPr>
        <a:xfrm>
          <a:off x="1945504" y="2152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1. Levantamento </a:t>
          </a:r>
          <a:r>
            <a:rPr lang="pt-BR" sz="1100" kern="1200" dirty="0" err="1" smtClean="0">
              <a:latin typeface="Calibri" pitchFamily="34" charset="0"/>
              <a:cs typeface="Calibri" pitchFamily="34" charset="0"/>
            </a:rPr>
            <a:t>Sócioeconômico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1981510" y="38158"/>
        <a:ext cx="1403165" cy="665576"/>
      </dsp:txXfrm>
    </dsp:sp>
    <dsp:sp modelId="{17D2FDA7-FCB9-458B-B19C-9DC1037FE2D9}">
      <dsp:nvSpPr>
        <dsp:cNvPr id="0" name=""/>
        <dsp:cNvSpPr/>
      </dsp:nvSpPr>
      <dsp:spPr>
        <a:xfrm>
          <a:off x="3352415" y="814433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2. Avaliação da atividade desenvolvida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3388421" y="850439"/>
        <a:ext cx="1403165" cy="665576"/>
      </dsp:txXfrm>
    </dsp:sp>
    <dsp:sp modelId="{59BCD954-FF13-4618-8C7E-8D10A3F61809}">
      <dsp:nvSpPr>
        <dsp:cNvPr id="0" name=""/>
        <dsp:cNvSpPr/>
      </dsp:nvSpPr>
      <dsp:spPr>
        <a:xfrm>
          <a:off x="3352415" y="2438994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3. Orientação para Planejamento do Negócio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3388421" y="2475000"/>
        <a:ext cx="1403165" cy="665576"/>
      </dsp:txXfrm>
    </dsp:sp>
    <dsp:sp modelId="{E07D2535-291C-437E-AB24-132AE5E1E7B5}">
      <dsp:nvSpPr>
        <dsp:cNvPr id="0" name=""/>
        <dsp:cNvSpPr/>
      </dsp:nvSpPr>
      <dsp:spPr>
        <a:xfrm>
          <a:off x="1945504" y="3251274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4. Análise da capacidade de endividamento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1981510" y="3287280"/>
        <a:ext cx="1403165" cy="665576"/>
      </dsp:txXfrm>
    </dsp:sp>
    <dsp:sp modelId="{EEEC762F-94F9-4959-8E43-F782BB3EA2AD}">
      <dsp:nvSpPr>
        <dsp:cNvPr id="0" name=""/>
        <dsp:cNvSpPr/>
      </dsp:nvSpPr>
      <dsp:spPr>
        <a:xfrm>
          <a:off x="538593" y="2438994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5. Definição das Necessidades de Crédito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574599" y="2475000"/>
        <a:ext cx="1403165" cy="665576"/>
      </dsp:txXfrm>
    </dsp:sp>
    <dsp:sp modelId="{7F11F9C9-965D-43B4-81F9-543E98B02011}">
      <dsp:nvSpPr>
        <dsp:cNvPr id="0" name=""/>
        <dsp:cNvSpPr/>
      </dsp:nvSpPr>
      <dsp:spPr>
        <a:xfrm>
          <a:off x="538593" y="814433"/>
          <a:ext cx="1475177" cy="73758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lt1"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lt1"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lt1"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lt1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lt1"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>
              <a:latin typeface="Calibri" pitchFamily="34" charset="0"/>
              <a:cs typeface="Calibri" pitchFamily="34" charset="0"/>
            </a:rPr>
            <a:t>6. Acompanhamento e orientação durante o período do contrato</a:t>
          </a:r>
          <a:endParaRPr lang="pt-BR" sz="1100" kern="1200" dirty="0">
            <a:latin typeface="Calibri" pitchFamily="34" charset="0"/>
            <a:cs typeface="Calibri" pitchFamily="34" charset="0"/>
          </a:endParaRPr>
        </a:p>
      </dsp:txBody>
      <dsp:txXfrm>
        <a:off x="574599" y="850439"/>
        <a:ext cx="1403165" cy="6655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2D134-2DFA-4633-A0F5-0AADFFC808DC}">
      <dsp:nvSpPr>
        <dsp:cNvPr id="0" name=""/>
        <dsp:cNvSpPr/>
      </dsp:nvSpPr>
      <dsp:spPr>
        <a:xfrm rot="5400000">
          <a:off x="5074102" y="-1874038"/>
          <a:ext cx="1197144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Sem cobrança de anuidade</a:t>
          </a:r>
          <a:endParaRPr lang="pt-BR" sz="2400" kern="1200" dirty="0">
            <a:latin typeface="Calibri" pitchFamily="34" charset="0"/>
            <a:cs typeface="Calibri" pitchFamily="34" charset="0"/>
          </a:endParaRPr>
        </a:p>
      </dsp:txBody>
      <dsp:txXfrm rot="-5400000">
        <a:off x="2975176" y="283328"/>
        <a:ext cx="5336557" cy="1080264"/>
      </dsp:txXfrm>
    </dsp:sp>
    <dsp:sp modelId="{99B2ACCD-1891-4E61-98CE-086B729E1C31}">
      <dsp:nvSpPr>
        <dsp:cNvPr id="0" name=""/>
        <dsp:cNvSpPr/>
      </dsp:nvSpPr>
      <dsp:spPr>
        <a:xfrm>
          <a:off x="0" y="2267"/>
          <a:ext cx="3034686" cy="14964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48000"/>
                <a:satMod val="138000"/>
              </a:schemeClr>
            </a:gs>
            <a:gs pos="25000">
              <a:schemeClr val="accent1">
                <a:shade val="80000"/>
                <a:hueOff val="0"/>
                <a:satOff val="0"/>
                <a:lumOff val="0"/>
                <a:alphaOff val="0"/>
                <a:tint val="85000"/>
              </a:schemeClr>
            </a:gs>
            <a:gs pos="40000">
              <a:schemeClr val="accent1">
                <a:shade val="80000"/>
                <a:hueOff val="0"/>
                <a:satOff val="0"/>
                <a:lumOff val="0"/>
                <a:alphaOff val="0"/>
                <a:tint val="92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tint val="93000"/>
              </a:schemeClr>
            </a:gs>
            <a:gs pos="60000">
              <a:schemeClr val="accent1">
                <a:shade val="80000"/>
                <a:hueOff val="0"/>
                <a:satOff val="0"/>
                <a:lumOff val="0"/>
                <a:alphaOff val="0"/>
                <a:tint val="92000"/>
              </a:schemeClr>
            </a:gs>
            <a:gs pos="75000">
              <a:schemeClr val="accent1">
                <a:shade val="80000"/>
                <a:hueOff val="0"/>
                <a:satOff val="0"/>
                <a:lumOff val="0"/>
                <a:alphaOff val="0"/>
                <a:tint val="83000"/>
                <a:satMod val="108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shade val="80000"/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shade val="80000"/>
              <a:hueOff val="0"/>
              <a:satOff val="0"/>
              <a:lumOff val="0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Cartão </a:t>
          </a:r>
          <a:r>
            <a:rPr lang="pt-BR" sz="2400" kern="1200" dirty="0" err="1" smtClean="0">
              <a:latin typeface="Calibri" pitchFamily="34" charset="0"/>
              <a:cs typeface="Calibri" pitchFamily="34" charset="0"/>
            </a:rPr>
            <a:t>Ourocard</a:t>
          </a:r>
          <a:r>
            <a:rPr lang="pt-BR" sz="2400" kern="1200" dirty="0" smtClean="0">
              <a:latin typeface="Calibri" pitchFamily="34" charset="0"/>
              <a:cs typeface="Calibri" pitchFamily="34" charset="0"/>
            </a:rPr>
            <a:t> Empreendedor</a:t>
          </a:r>
          <a:endParaRPr lang="pt-BR" sz="2400" kern="1200" dirty="0">
            <a:latin typeface="Calibri" pitchFamily="34" charset="0"/>
            <a:cs typeface="Calibri" pitchFamily="34" charset="0"/>
          </a:endParaRPr>
        </a:p>
      </dsp:txBody>
      <dsp:txXfrm>
        <a:off x="73050" y="75317"/>
        <a:ext cx="2888586" cy="1350330"/>
      </dsp:txXfrm>
    </dsp:sp>
    <dsp:sp modelId="{C8DB514A-7177-40BF-9BC9-81A205603327}">
      <dsp:nvSpPr>
        <dsp:cNvPr id="0" name=""/>
        <dsp:cNvSpPr/>
      </dsp:nvSpPr>
      <dsp:spPr>
        <a:xfrm rot="5400000">
          <a:off x="5133612" y="-323724"/>
          <a:ext cx="1197144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Tarifa reduzida de R$ 5,00</a:t>
          </a:r>
          <a:endParaRPr lang="pt-BR" sz="24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034686" y="1833642"/>
        <a:ext cx="5336557" cy="1080264"/>
      </dsp:txXfrm>
    </dsp:sp>
    <dsp:sp modelId="{5FE6C0DF-173C-462D-9E26-555E772ED6DD}">
      <dsp:nvSpPr>
        <dsp:cNvPr id="0" name=""/>
        <dsp:cNvSpPr/>
      </dsp:nvSpPr>
      <dsp:spPr>
        <a:xfrm>
          <a:off x="0" y="1573519"/>
          <a:ext cx="3034686" cy="14964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153123"/>
                <a:satOff val="-2196"/>
                <a:lumOff val="12807"/>
                <a:alphaOff val="0"/>
                <a:tint val="48000"/>
                <a:satMod val="138000"/>
              </a:schemeClr>
            </a:gs>
            <a:gs pos="25000">
              <a:schemeClr val="accent1">
                <a:shade val="80000"/>
                <a:hueOff val="153123"/>
                <a:satOff val="-2196"/>
                <a:lumOff val="12807"/>
                <a:alphaOff val="0"/>
                <a:tint val="85000"/>
              </a:schemeClr>
            </a:gs>
            <a:gs pos="40000">
              <a:schemeClr val="accent1">
                <a:shade val="80000"/>
                <a:hueOff val="153123"/>
                <a:satOff val="-2196"/>
                <a:lumOff val="12807"/>
                <a:alphaOff val="0"/>
                <a:tint val="92000"/>
              </a:schemeClr>
            </a:gs>
            <a:gs pos="50000">
              <a:schemeClr val="accent1">
                <a:shade val="80000"/>
                <a:hueOff val="153123"/>
                <a:satOff val="-2196"/>
                <a:lumOff val="12807"/>
                <a:alphaOff val="0"/>
                <a:tint val="93000"/>
              </a:schemeClr>
            </a:gs>
            <a:gs pos="60000">
              <a:schemeClr val="accent1">
                <a:shade val="80000"/>
                <a:hueOff val="153123"/>
                <a:satOff val="-2196"/>
                <a:lumOff val="12807"/>
                <a:alphaOff val="0"/>
                <a:tint val="92000"/>
              </a:schemeClr>
            </a:gs>
            <a:gs pos="75000">
              <a:schemeClr val="accent1">
                <a:shade val="80000"/>
                <a:hueOff val="153123"/>
                <a:satOff val="-2196"/>
                <a:lumOff val="12807"/>
                <a:alphaOff val="0"/>
                <a:tint val="83000"/>
                <a:satMod val="108000"/>
              </a:schemeClr>
            </a:gs>
            <a:gs pos="100000">
              <a:schemeClr val="accent1">
                <a:shade val="80000"/>
                <a:hueOff val="153123"/>
                <a:satOff val="-2196"/>
                <a:lumOff val="12807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shade val="80000"/>
              <a:hueOff val="153123"/>
              <a:satOff val="-2196"/>
              <a:lumOff val="12807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shade val="80000"/>
              <a:hueOff val="153123"/>
              <a:satOff val="-2196"/>
              <a:lumOff val="12807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Pacote de Serviços</a:t>
          </a:r>
          <a:endParaRPr lang="pt-BR" sz="2400" kern="1200" dirty="0">
            <a:latin typeface="Calibri" pitchFamily="34" charset="0"/>
            <a:cs typeface="Calibri" pitchFamily="34" charset="0"/>
          </a:endParaRPr>
        </a:p>
      </dsp:txBody>
      <dsp:txXfrm>
        <a:off x="73050" y="1646569"/>
        <a:ext cx="2888586" cy="1350330"/>
      </dsp:txXfrm>
    </dsp:sp>
    <dsp:sp modelId="{BD7569DF-3142-4B82-BF16-619729B1A637}">
      <dsp:nvSpPr>
        <dsp:cNvPr id="0" name=""/>
        <dsp:cNvSpPr/>
      </dsp:nvSpPr>
      <dsp:spPr>
        <a:xfrm rot="5400000">
          <a:off x="5133612" y="1195488"/>
          <a:ext cx="1197144" cy="53949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Solução </a:t>
          </a:r>
          <a:r>
            <a:rPr lang="pt-BR" sz="2400" kern="1200" dirty="0" err="1" smtClean="0">
              <a:latin typeface="Calibri" pitchFamily="34" charset="0"/>
              <a:cs typeface="Calibri" pitchFamily="34" charset="0"/>
            </a:rPr>
            <a:t>Mobile</a:t>
          </a:r>
          <a:r>
            <a:rPr lang="pt-BR" sz="2400" kern="1200" dirty="0" smtClean="0">
              <a:latin typeface="Calibri" pitchFamily="34" charset="0"/>
              <a:cs typeface="Calibri" pitchFamily="34" charset="0"/>
            </a:rPr>
            <a:t> e POS</a:t>
          </a:r>
          <a:endParaRPr lang="pt-BR" sz="2400" kern="1200" dirty="0">
            <a:latin typeface="Calibri" pitchFamily="34" charset="0"/>
            <a:cs typeface="Calibri" pitchFamily="34" charset="0"/>
          </a:endParaRPr>
        </a:p>
      </dsp:txBody>
      <dsp:txXfrm rot="-5400000">
        <a:off x="3034686" y="3352854"/>
        <a:ext cx="5336557" cy="1080264"/>
      </dsp:txXfrm>
    </dsp:sp>
    <dsp:sp modelId="{2A8336ED-2E23-4E05-8A35-736BC9ECA4D0}">
      <dsp:nvSpPr>
        <dsp:cNvPr id="0" name=""/>
        <dsp:cNvSpPr/>
      </dsp:nvSpPr>
      <dsp:spPr>
        <a:xfrm>
          <a:off x="0" y="3144771"/>
          <a:ext cx="3034686" cy="149643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48000"/>
                <a:satMod val="138000"/>
              </a:schemeClr>
            </a:gs>
            <a:gs pos="25000">
              <a:schemeClr val="accent1">
                <a:shade val="80000"/>
                <a:hueOff val="306246"/>
                <a:satOff val="-4392"/>
                <a:lumOff val="25615"/>
                <a:alphaOff val="0"/>
                <a:tint val="85000"/>
              </a:schemeClr>
            </a:gs>
            <a:gs pos="40000">
              <a:schemeClr val="accent1">
                <a:shade val="80000"/>
                <a:hueOff val="306246"/>
                <a:satOff val="-4392"/>
                <a:lumOff val="25615"/>
                <a:alphaOff val="0"/>
                <a:tint val="92000"/>
              </a:schemeClr>
            </a:gs>
            <a:gs pos="50000">
              <a:schemeClr val="accent1">
                <a:shade val="80000"/>
                <a:hueOff val="306246"/>
                <a:satOff val="-4392"/>
                <a:lumOff val="25615"/>
                <a:alphaOff val="0"/>
                <a:tint val="93000"/>
              </a:schemeClr>
            </a:gs>
            <a:gs pos="60000">
              <a:schemeClr val="accent1">
                <a:shade val="80000"/>
                <a:hueOff val="306246"/>
                <a:satOff val="-4392"/>
                <a:lumOff val="25615"/>
                <a:alphaOff val="0"/>
                <a:tint val="92000"/>
              </a:schemeClr>
            </a:gs>
            <a:gs pos="75000">
              <a:schemeClr val="accent1">
                <a:shade val="80000"/>
                <a:hueOff val="306246"/>
                <a:satOff val="-4392"/>
                <a:lumOff val="25615"/>
                <a:alphaOff val="0"/>
                <a:tint val="83000"/>
                <a:satMod val="108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48000"/>
                <a:satMod val="150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1">
              <a:shade val="80000"/>
              <a:hueOff val="306246"/>
              <a:satOff val="-4392"/>
              <a:lumOff val="25615"/>
              <a:alphaOff val="0"/>
              <a:alpha val="45000"/>
              <a:satMod val="120000"/>
            </a:schemeClr>
          </a:glo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>
          <a:bevelT w="0" h="0"/>
          <a:contourClr>
            <a:schemeClr val="accent1">
              <a:shade val="80000"/>
              <a:hueOff val="306246"/>
              <a:satOff val="-4392"/>
              <a:lumOff val="25615"/>
              <a:alphaOff val="0"/>
              <a:tint val="7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latin typeface="Calibri" pitchFamily="34" charset="0"/>
              <a:cs typeface="Calibri" pitchFamily="34" charset="0"/>
            </a:rPr>
            <a:t>Domicílio de Cartões</a:t>
          </a:r>
        </a:p>
      </dsp:txBody>
      <dsp:txXfrm>
        <a:off x="73050" y="3217821"/>
        <a:ext cx="2888586" cy="1350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374" y="0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49B593-8FAF-47DC-96AF-9B6946EFE5E7}" type="datetimeFigureOut">
              <a:rPr lang="pt-BR"/>
              <a:pPr>
                <a:defRPr/>
              </a:pPr>
              <a:t>16/01/2014</a:t>
            </a:fld>
            <a:endParaRPr lang="pt-BR" dirty="0"/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64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374" y="9430064"/>
            <a:ext cx="2946301" cy="4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5C8DED-D6D3-4003-9126-9B577101A8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6783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6574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770" y="0"/>
            <a:ext cx="2946301" cy="496574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682C2A3-3E71-44A8-A364-C8FB6183EE52}" type="datetimeFigureOut">
              <a:rPr lang="pt-BR"/>
              <a:pPr>
                <a:defRPr/>
              </a:pPr>
              <a:t>16/01/2014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1" rIns="91423" bIns="45711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8806" y="4714226"/>
            <a:ext cx="5440066" cy="4467552"/>
          </a:xfrm>
          <a:prstGeom prst="rect">
            <a:avLst/>
          </a:prstGeom>
        </p:spPr>
        <p:txBody>
          <a:bodyPr vert="horz" lIns="91423" tIns="45711" rIns="91423" bIns="4571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451"/>
            <a:ext cx="2946301" cy="49657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770" y="9428451"/>
            <a:ext cx="2946301" cy="496574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46F8E2-1909-4394-B13A-BE3CD447F81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06961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Blocos</a:t>
            </a:r>
            <a:r>
              <a:rPr lang="pt-BR" baseline="0" dirty="0" smtClean="0">
                <a:solidFill>
                  <a:srgbClr val="FF0000"/>
                </a:solidFill>
              </a:rPr>
              <a:t> menores: características (2.17)</a:t>
            </a:r>
          </a:p>
          <a:p>
            <a:r>
              <a:rPr lang="pt-BR" baseline="0" dirty="0" smtClean="0">
                <a:solidFill>
                  <a:srgbClr val="FF0000"/>
                </a:solidFill>
              </a:rPr>
              <a:t>Ciclo: Fases da Contratação (2.16)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A205E-94C2-4A1A-BB19-00565A494771}" type="slidenum">
              <a:rPr lang="pt-BR" smtClean="0"/>
              <a:pPr/>
              <a:t>3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88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3400" y="3227388"/>
            <a:ext cx="7853363" cy="36306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51A920-A25F-41CA-A79D-DCB16428F92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/>
          <a:srcRect b="10442"/>
          <a:stretch>
            <a:fillRect/>
          </a:stretch>
        </p:blipFill>
        <p:spPr bwMode="auto">
          <a:xfrm>
            <a:off x="0" y="3175"/>
            <a:ext cx="9142413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E681C-1168-427A-B747-DE93A1ED450D}" type="datetimeFigureOut">
              <a:rPr lang="pt-BR"/>
              <a:pPr>
                <a:defRPr/>
              </a:pPr>
              <a:t>16/01/2014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050" y="295275"/>
            <a:ext cx="628650" cy="7683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54429-E3B5-4C09-B769-665126D89F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7" name="Photo Editor Photo" r:id="rId8" imgW="9752381" imgH="7314286" progId="MSPhotoEd.3">
                  <p:embed/>
                </p:oleObj>
              </mc:Choice>
              <mc:Fallback>
                <p:oleObj name="Photo Editor Photo" r:id="rId8" imgW="9752381" imgH="7314286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29" r:id="rId2"/>
    <p:sldLayoutId id="2147484330" r:id="rId3"/>
    <p:sldLayoutId id="214748433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Relationship Id="rId14" Type="http://schemas.microsoft.com/office/2007/relationships/diagramDrawing" Target="../diagrams/drawin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openxmlformats.org/officeDocument/2006/relationships/image" Target="../media/image17.jpe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6.jpe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Photo Editor Photo" r:id="rId3" imgW="9752381" imgH="7314286" progId="MSPhotoEd.3">
                  <p:embed/>
                </p:oleObj>
              </mc:Choice>
              <mc:Fallback>
                <p:oleObj name="Photo Editor Photo" r:id="rId3" imgW="9752381" imgH="7314286" progId="MSPhotoEd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714319" y="4566218"/>
            <a:ext cx="8215370" cy="63094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endParaRPr lang="pt-BR" sz="1500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  <a:p>
            <a:pPr algn="ctr">
              <a:defRPr/>
            </a:pPr>
            <a:endParaRPr lang="pt-BR" sz="2000" b="1" dirty="0">
              <a:ln/>
              <a:solidFill>
                <a:schemeClr val="accent3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4282" y="185736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Microcrédito Produtivo Orientado</a:t>
            </a:r>
          </a:p>
          <a:p>
            <a:pPr>
              <a:defRPr/>
            </a:pPr>
            <a:r>
              <a:rPr lang="pt-BR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do Banco do Brasil</a:t>
            </a:r>
          </a:p>
          <a:p>
            <a:pPr algn="ctr"/>
            <a:endParaRPr lang="pt-B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286644" y="6357958"/>
            <a:ext cx="110639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00" dirty="0" smtClean="0"/>
              <a:t>Fevereiro /2013</a:t>
            </a:r>
            <a:endParaRPr lang="pt-BR" sz="1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85750" y="428625"/>
            <a:ext cx="8572500" cy="458587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dirty="0">
              <a:solidFill>
                <a:srgbClr val="006600"/>
              </a:solidFill>
              <a:latin typeface="+mn-lt"/>
            </a:endParaRPr>
          </a:p>
          <a:p>
            <a:pPr>
              <a:defRPr/>
            </a:pPr>
            <a:endParaRPr lang="pt-BR" sz="2000" b="1" dirty="0">
              <a:solidFill>
                <a:srgbClr val="1F497D"/>
              </a:solidFill>
              <a:latin typeface="+mn-lt"/>
              <a:cs typeface="Tahoma" pitchFamily="34" charset="0"/>
            </a:endParaRPr>
          </a:p>
          <a:p>
            <a:pPr>
              <a:defRPr/>
            </a:pPr>
            <a:endParaRPr lang="pt-BR" dirty="0">
              <a:solidFill>
                <a:srgbClr val="00775F"/>
              </a:solidFill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1857356" y="1078040"/>
            <a:ext cx="5357850" cy="5208480"/>
            <a:chOff x="2214546" y="776297"/>
            <a:chExt cx="5357850" cy="5208480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14546" y="776297"/>
              <a:ext cx="5357850" cy="4394234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6630" name="CaixaDeTexto 5"/>
            <p:cNvSpPr txBox="1">
              <a:spLocks noChangeArrowheads="1"/>
            </p:cNvSpPr>
            <p:nvPr/>
          </p:nvSpPr>
          <p:spPr bwMode="auto">
            <a:xfrm>
              <a:off x="3643306" y="5276891"/>
              <a:ext cx="24890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pt-BR" sz="4000" b="1" dirty="0" smtClean="0">
                  <a:solidFill>
                    <a:schemeClr val="tx1"/>
                  </a:solidFill>
                  <a:latin typeface="+mn-lt"/>
                  <a:cs typeface="+mn-cs"/>
                </a:rPr>
                <a:t>Obrigado!</a:t>
              </a:r>
              <a:r>
                <a:rPr lang="pt-BR" sz="4000" b="1" dirty="0" smtClean="0">
                  <a:solidFill>
                    <a:schemeClr val="bg1"/>
                  </a:solidFill>
                  <a:latin typeface="+mn-lt"/>
                  <a:cs typeface="+mn-cs"/>
                </a:rPr>
                <a:t>!</a:t>
              </a:r>
              <a:endParaRPr lang="pt-BR" sz="4000" b="1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  <p:pic>
          <p:nvPicPr>
            <p:cNvPr id="26629" name="Imagem 3" descr="logo-bb.jp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15" y="1347801"/>
              <a:ext cx="1071563" cy="107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296831" y="1785926"/>
          <a:ext cx="8801162" cy="4572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Microcrédito Produtivo Orientado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Espaço Reservado para Texto 4"/>
          <p:cNvSpPr txBox="1">
            <a:spLocks/>
          </p:cNvSpPr>
          <p:nvPr/>
        </p:nvSpPr>
        <p:spPr>
          <a:xfrm>
            <a:off x="307493" y="875225"/>
            <a:ext cx="7979283" cy="500063"/>
          </a:xfrm>
          <a:prstGeom prst="rect">
            <a:avLst/>
          </a:prstGeom>
        </p:spPr>
        <p:txBody>
          <a:bodyPr/>
          <a:lstStyle/>
          <a:p>
            <a:pPr marL="1588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Atendimento das necessidades de crédito de Empreendedores Informais, EI e Microempresas (faturamento anual R$ 120 mil)</a:t>
            </a:r>
            <a:endParaRPr lang="pt-BR" sz="20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7" name="Conector reto 16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elogramo 3"/>
          <p:cNvSpPr/>
          <p:nvPr/>
        </p:nvSpPr>
        <p:spPr>
          <a:xfrm>
            <a:off x="2071702" y="1428737"/>
            <a:ext cx="7000892" cy="4572032"/>
          </a:xfrm>
          <a:prstGeom prst="parallelogram">
            <a:avLst>
              <a:gd name="adj" fmla="val 27906"/>
            </a:avLst>
          </a:prstGeom>
          <a:solidFill>
            <a:srgbClr val="3366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prstClr val="black"/>
              </a:solidFill>
            </a:endParaRPr>
          </a:p>
        </p:txBody>
      </p:sp>
      <p:pic>
        <p:nvPicPr>
          <p:cNvPr id="21507" name="Imagem 8" descr="13 aperto de mao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0" y="2163763"/>
            <a:ext cx="3722688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12"/>
          <p:cNvSpPr txBox="1">
            <a:spLocks noChangeArrowheads="1"/>
          </p:cNvSpPr>
          <p:nvPr/>
        </p:nvSpPr>
        <p:spPr bwMode="auto">
          <a:xfrm>
            <a:off x="4000496" y="5357826"/>
            <a:ext cx="364334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r"/>
            <a:r>
              <a:rPr lang="pt-BR" sz="1400" dirty="0" smtClean="0">
                <a:latin typeface="Calibri" pitchFamily="34" charset="0"/>
                <a:cs typeface="Calibri" pitchFamily="34" charset="0"/>
              </a:rPr>
              <a:t>metodologia baseada no relacionamento direto com empreendedores onde é executada a atividade econômica</a:t>
            </a:r>
          </a:p>
        </p:txBody>
      </p:sp>
      <p:sp>
        <p:nvSpPr>
          <p:cNvPr id="21511" name="CaixaDeTexto 14"/>
          <p:cNvSpPr txBox="1">
            <a:spLocks noChangeArrowheads="1"/>
          </p:cNvSpPr>
          <p:nvPr/>
        </p:nvSpPr>
        <p:spPr bwMode="auto">
          <a:xfrm>
            <a:off x="2143125" y="2366963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88542237"/>
              </p:ext>
            </p:extLst>
          </p:nvPr>
        </p:nvGraphicFramePr>
        <p:xfrm>
          <a:off x="214282" y="1928802"/>
          <a:ext cx="37147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1515" name="Imagem 13" descr="boneco_clientes.gif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581150"/>
            <a:ext cx="1084263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Diagrama 7"/>
          <p:cNvGraphicFramePr/>
          <p:nvPr/>
        </p:nvGraphicFramePr>
        <p:xfrm>
          <a:off x="3420655" y="1428736"/>
          <a:ext cx="5366187" cy="3991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3" name="Espaço Reservado para Texto 4"/>
          <p:cNvSpPr txBox="1">
            <a:spLocks/>
          </p:cNvSpPr>
          <p:nvPr/>
        </p:nvSpPr>
        <p:spPr>
          <a:xfrm>
            <a:off x="307493" y="875225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Metodologia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4" name="Conector reto 23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Microcrédito Produtivo Orientado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orma livre 12"/>
          <p:cNvSpPr/>
          <p:nvPr/>
        </p:nvSpPr>
        <p:spPr>
          <a:xfrm>
            <a:off x="5936465" y="3078955"/>
            <a:ext cx="102394" cy="135731"/>
          </a:xfrm>
          <a:custGeom>
            <a:avLst/>
            <a:gdLst>
              <a:gd name="connsiteX0" fmla="*/ 38100 w 102394"/>
              <a:gd name="connsiteY0" fmla="*/ 2381 h 135731"/>
              <a:gd name="connsiteX1" fmla="*/ 90488 w 102394"/>
              <a:gd name="connsiteY1" fmla="*/ 0 h 135731"/>
              <a:gd name="connsiteX2" fmla="*/ 102394 w 102394"/>
              <a:gd name="connsiteY2" fmla="*/ 92868 h 135731"/>
              <a:gd name="connsiteX3" fmla="*/ 52388 w 102394"/>
              <a:gd name="connsiteY3" fmla="*/ 135731 h 135731"/>
              <a:gd name="connsiteX4" fmla="*/ 0 w 102394"/>
              <a:gd name="connsiteY4" fmla="*/ 123825 h 135731"/>
              <a:gd name="connsiteX5" fmla="*/ 7144 w 102394"/>
              <a:gd name="connsiteY5" fmla="*/ 59531 h 135731"/>
              <a:gd name="connsiteX6" fmla="*/ 38100 w 102394"/>
              <a:gd name="connsiteY6" fmla="*/ 238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394" h="135731">
                <a:moveTo>
                  <a:pt x="38100" y="2381"/>
                </a:moveTo>
                <a:lnTo>
                  <a:pt x="90488" y="0"/>
                </a:lnTo>
                <a:lnTo>
                  <a:pt x="102394" y="92868"/>
                </a:lnTo>
                <a:lnTo>
                  <a:pt x="52388" y="135731"/>
                </a:lnTo>
                <a:lnTo>
                  <a:pt x="0" y="123825"/>
                </a:lnTo>
                <a:lnTo>
                  <a:pt x="7144" y="59531"/>
                </a:lnTo>
                <a:lnTo>
                  <a:pt x="38100" y="238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605751"/>
              </p:ext>
            </p:extLst>
          </p:nvPr>
        </p:nvGraphicFramePr>
        <p:xfrm>
          <a:off x="357158" y="1643052"/>
          <a:ext cx="8429684" cy="5117302"/>
        </p:xfrm>
        <a:graphic>
          <a:graphicData uri="http://schemas.openxmlformats.org/drawingml/2006/table">
            <a:tbl>
              <a:tblPr/>
              <a:tblGrid>
                <a:gridCol w="2044752"/>
                <a:gridCol w="3279260"/>
                <a:gridCol w="3105672"/>
              </a:tblGrid>
              <a:tr h="6368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ahoma"/>
                        </a:rPr>
                        <a:t>NOME DO PRODUTO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ahoma"/>
                        </a:rPr>
                        <a:t>BB Microcrédito Empreendedor PF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ahoma"/>
                        </a:rPr>
                        <a:t>BB Microcrédito Empreendedor PJ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086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Público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Tahoma"/>
                        </a:rPr>
                        <a:t>Pessoas físicas empreendedoras de atividades produtivas de pequeno porte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Tahoma"/>
                        </a:rPr>
                        <a:t>- EI (Empreendedores Individuais)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Tahoma"/>
                        </a:rPr>
                        <a:t>- MPE (Micro e Pequenas Empresas)com faturamento de até R$ 120 mil/ano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503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ahoma"/>
                        </a:rPr>
                        <a:t>Finalidade</a:t>
                      </a:r>
                      <a:endParaRPr lang="pt-BR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ahom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Tahoma"/>
                        </a:rPr>
                        <a:t>Capital de Giro ou Investimento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Tahoma"/>
                        </a:rPr>
                        <a:t>Capital de Giro ou Investimento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Taxa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ahoma"/>
                        </a:rPr>
                        <a:t>0,41%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ahoma"/>
                        </a:rPr>
                        <a:t>a.m.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ahoma"/>
                        </a:rPr>
                        <a:t>(5% </a:t>
                      </a:r>
                      <a:r>
                        <a:rPr lang="en-US" sz="1600" dirty="0" err="1">
                          <a:latin typeface="+mn-lt"/>
                          <a:ea typeface="Times New Roman"/>
                          <a:cs typeface="Tahoma"/>
                        </a:rPr>
                        <a:t>a.a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ahoma"/>
                        </a:rPr>
                        <a:t>.)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+mn-lt"/>
                          <a:ea typeface="Times New Roman"/>
                          <a:cs typeface="Tahoma"/>
                        </a:rPr>
                        <a:t>0,41% 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ahoma"/>
                        </a:rPr>
                        <a:t>a.m.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ahoma"/>
                        </a:rPr>
                        <a:t>(5% </a:t>
                      </a:r>
                      <a:r>
                        <a:rPr lang="en-US" sz="1600" dirty="0" err="1">
                          <a:latin typeface="+mn-lt"/>
                          <a:ea typeface="Times New Roman"/>
                          <a:cs typeface="Tahoma"/>
                        </a:rPr>
                        <a:t>a.a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ahoma"/>
                        </a:rPr>
                        <a:t>.)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Limites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Arial"/>
                        </a:rPr>
                        <a:t>Até R$ 15.000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+mn-lt"/>
                          <a:ea typeface="Times New Roman"/>
                          <a:cs typeface="Arial"/>
                        </a:rPr>
                        <a:t>Até R$ 15.000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4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Prazo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Giro: de 4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a 06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meses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Investimento: de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4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a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12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meses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Giro: até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12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meses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Investimento: até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18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meses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54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Carência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Mínimo</a:t>
                      </a:r>
                      <a:r>
                        <a:rPr lang="pt-BR" sz="1600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30 </a:t>
                      </a: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dias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kern="1200" dirty="0" smtClean="0">
                        <a:latin typeface="+mn-lt"/>
                        <a:ea typeface="Times New Roman"/>
                        <a:cs typeface="Arial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Mínimo</a:t>
                      </a:r>
                      <a:r>
                        <a:rPr lang="pt-BR" sz="1600" kern="1200" baseline="0" dirty="0" smtClean="0">
                          <a:latin typeface="+mn-lt"/>
                          <a:ea typeface="Times New Roman"/>
                          <a:cs typeface="Arial"/>
                        </a:rPr>
                        <a:t> de </a:t>
                      </a:r>
                      <a:r>
                        <a:rPr lang="pt-BR" sz="1600" kern="1200" dirty="0" smtClean="0">
                          <a:latin typeface="+mn-lt"/>
                          <a:ea typeface="Times New Roman"/>
                          <a:cs typeface="Arial"/>
                        </a:rPr>
                        <a:t>30 dias</a:t>
                      </a: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3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Forma de liberação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>
                          <a:latin typeface="+mn-lt"/>
                          <a:ea typeface="Times New Roman"/>
                          <a:cs typeface="Arial"/>
                        </a:rPr>
                        <a:t>Conta corrente do empreendedor</a:t>
                      </a:r>
                      <a:endParaRPr lang="pt-BR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Conta corrente da empresa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  <a:tr h="543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+mn-lt"/>
                          <a:ea typeface="Times New Roman"/>
                          <a:cs typeface="Tahoma"/>
                        </a:rPr>
                        <a:t>TAC </a:t>
                      </a:r>
                      <a:r>
                        <a:rPr lang="en-US" sz="1600" dirty="0" smtClean="0">
                          <a:latin typeface="+mn-lt"/>
                          <a:ea typeface="Times New Roman"/>
                          <a:cs typeface="Tahoma"/>
                        </a:rPr>
                        <a:t>(</a:t>
                      </a:r>
                      <a:r>
                        <a:rPr lang="en-US" sz="1600" dirty="0">
                          <a:latin typeface="+mn-lt"/>
                          <a:ea typeface="Times New Roman"/>
                          <a:cs typeface="Tahoma"/>
                        </a:rPr>
                        <a:t>Taxa Abertura Crédito)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1% do valor da operação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1% do valor da operação 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BFDE"/>
                    </a:solidFill>
                  </a:tcPr>
                </a:tc>
              </a:tr>
              <a:tr h="3150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+mn-lt"/>
                          <a:ea typeface="Times New Roman"/>
                          <a:cs typeface="Tahoma"/>
                        </a:rPr>
                        <a:t>IOF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Alíquota zero.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pt-BR" sz="1600" kern="1200" dirty="0">
                          <a:latin typeface="+mn-lt"/>
                          <a:ea typeface="Times New Roman"/>
                          <a:cs typeface="Arial"/>
                        </a:rPr>
                        <a:t>Alíquota zero.</a:t>
                      </a:r>
                      <a:endParaRPr lang="pt-BR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8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Microcrédito Produtivo Orientado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Espaço Reservado para Texto 4"/>
          <p:cNvSpPr txBox="1">
            <a:spLocks/>
          </p:cNvSpPr>
          <p:nvPr/>
        </p:nvSpPr>
        <p:spPr>
          <a:xfrm>
            <a:off x="307493" y="875225"/>
            <a:ext cx="7979283" cy="500063"/>
          </a:xfrm>
          <a:prstGeom prst="rect">
            <a:avLst/>
          </a:prstGeom>
        </p:spPr>
        <p:txBody>
          <a:bodyPr/>
          <a:lstStyle/>
          <a:p>
            <a:pPr marL="1588" marR="0" lvl="0" indent="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0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Atendimento das necessidades de crédito de Empreendedores Informais, EI e Microempresas (faturamento anual R$ 120 mil)</a:t>
            </a:r>
            <a:endParaRPr lang="pt-BR" sz="20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8" name="Text Box 10"/>
          <p:cNvSpPr txBox="1">
            <a:spLocks noChangeArrowheads="1"/>
          </p:cNvSpPr>
          <p:nvPr/>
        </p:nvSpPr>
        <p:spPr bwMode="auto">
          <a:xfrm>
            <a:off x="2370165" y="5484837"/>
            <a:ext cx="60594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Não poderão ser financiados veículos, motos, reboques e semi reboques.</a:t>
            </a:r>
          </a:p>
        </p:txBody>
      </p:sp>
      <p:sp>
        <p:nvSpPr>
          <p:cNvPr id="99339" name="Text Box 11"/>
          <p:cNvSpPr txBox="1">
            <a:spLocks noChangeArrowheads="1"/>
          </p:cNvSpPr>
          <p:nvPr/>
        </p:nvSpPr>
        <p:spPr bwMode="auto">
          <a:xfrm>
            <a:off x="360363" y="3267078"/>
            <a:ext cx="3927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Itens Financiáveis</a:t>
            </a:r>
          </a:p>
        </p:txBody>
      </p:sp>
      <p:sp>
        <p:nvSpPr>
          <p:cNvPr id="295940" name="Text Box 12"/>
          <p:cNvSpPr txBox="1">
            <a:spLocks noChangeArrowheads="1"/>
          </p:cNvSpPr>
          <p:nvPr/>
        </p:nvSpPr>
        <p:spPr bwMode="auto">
          <a:xfrm>
            <a:off x="1262063" y="3103563"/>
            <a:ext cx="279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pt-BR" sz="2100">
                <a:solidFill>
                  <a:schemeClr val="bg1"/>
                </a:solidFill>
              </a:rPr>
              <a:t> </a:t>
            </a:r>
            <a:r>
              <a:rPr lang="pt-BR" sz="2100" b="1">
                <a:solidFill>
                  <a:schemeClr val="bg1"/>
                </a:solidFill>
              </a:rPr>
              <a:t>Capital de Giro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pt-BR" b="1">
                <a:solidFill>
                  <a:schemeClr val="bg1"/>
                </a:solidFill>
              </a:rPr>
              <a:t>  </a:t>
            </a:r>
            <a:r>
              <a:rPr lang="pt-BR" sz="2000" b="1">
                <a:solidFill>
                  <a:schemeClr val="bg1"/>
                </a:solidFill>
              </a:rPr>
              <a:t>Investimento</a:t>
            </a:r>
          </a:p>
          <a:p>
            <a:pPr>
              <a:spcBef>
                <a:spcPct val="50000"/>
              </a:spcBef>
            </a:pPr>
            <a:endParaRPr lang="pt-BR" b="1">
              <a:solidFill>
                <a:schemeClr val="bg1"/>
              </a:solidFill>
            </a:endParaRPr>
          </a:p>
        </p:txBody>
      </p:sp>
      <p:pic>
        <p:nvPicPr>
          <p:cNvPr id="29594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8425" y="1214422"/>
            <a:ext cx="2600325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5943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2326" y="1235073"/>
            <a:ext cx="258445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00100" y="4003688"/>
            <a:ext cx="2794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100" b="1" dirty="0" smtClean="0">
                <a:solidFill>
                  <a:schemeClr val="tx1"/>
                </a:solidFill>
              </a:rPr>
              <a:t>Capital </a:t>
            </a:r>
            <a:r>
              <a:rPr lang="pt-BR" sz="2100" b="1" dirty="0">
                <a:solidFill>
                  <a:schemeClr val="tx1"/>
                </a:solidFill>
              </a:rPr>
              <a:t>de Giro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</a:pPr>
            <a:r>
              <a:rPr lang="pt-BR" sz="2100" b="1" dirty="0" smtClean="0">
                <a:solidFill>
                  <a:schemeClr val="tx1"/>
                </a:solidFill>
              </a:rPr>
              <a:t>Investimento</a:t>
            </a:r>
            <a:endParaRPr lang="pt-BR" sz="2100" b="1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10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Produtos - Empreendedor PF e PJ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2051050" y="3832225"/>
            <a:ext cx="6059488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Não poderão ser acolhidas as seguintes garantias: </a:t>
            </a:r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cheques, imóveis, veículos.</a:t>
            </a:r>
          </a:p>
        </p:txBody>
      </p:sp>
      <p:pic>
        <p:nvPicPr>
          <p:cNvPr id="85006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18088"/>
            <a:ext cx="28860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Microcrédito Produtivo Orientado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/>
          <p:cNvSpPr/>
          <p:nvPr/>
        </p:nvSpPr>
        <p:spPr>
          <a:xfrm>
            <a:off x="4000496" y="1785926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/>
              <a:t>Garantias</a:t>
            </a:r>
            <a:endParaRPr lang="pt-BR" sz="2400" b="1" dirty="0"/>
          </a:p>
        </p:txBody>
      </p:sp>
      <p:sp>
        <p:nvSpPr>
          <p:cNvPr id="14" name="Retângulo 13"/>
          <p:cNvSpPr/>
          <p:nvPr/>
        </p:nvSpPr>
        <p:spPr>
          <a:xfrm>
            <a:off x="5643570" y="3000372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Reais</a:t>
            </a:r>
            <a:endParaRPr lang="pt-BR" sz="2400" dirty="0"/>
          </a:p>
        </p:txBody>
      </p:sp>
      <p:sp>
        <p:nvSpPr>
          <p:cNvPr id="15" name="Retângulo 14"/>
          <p:cNvSpPr/>
          <p:nvPr/>
        </p:nvSpPr>
        <p:spPr>
          <a:xfrm>
            <a:off x="2500298" y="3000372"/>
            <a:ext cx="2428892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Pessoais</a:t>
            </a:r>
            <a:endParaRPr lang="pt-BR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60363" y="2151063"/>
            <a:ext cx="39274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É VEDADO:</a:t>
            </a:r>
          </a:p>
        </p:txBody>
      </p:sp>
      <p:sp>
        <p:nvSpPr>
          <p:cNvPr id="193545" name="Rectangle 9"/>
          <p:cNvSpPr>
            <a:spLocks noChangeArrowheads="1"/>
          </p:cNvSpPr>
          <p:nvPr/>
        </p:nvSpPr>
        <p:spPr bwMode="auto">
          <a:xfrm>
            <a:off x="431800" y="5099050"/>
            <a:ext cx="76231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Contratar </a:t>
            </a:r>
            <a:r>
              <a:rPr lang="pt-BR" sz="2400" b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mais de três</a:t>
            </a:r>
            <a:r>
              <a:rPr lang="pt-BR" sz="24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operações de MPO no mesmo </a:t>
            </a:r>
          </a:p>
          <a:p>
            <a:pPr>
              <a:defRPr/>
            </a:pPr>
            <a:r>
              <a:rPr lang="pt-BR" sz="240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ano civil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71488" y="3562350"/>
            <a:ext cx="7308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Contratar </a:t>
            </a:r>
            <a:r>
              <a:rPr lang="pt-B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operação </a:t>
            </a:r>
            <a:r>
              <a:rPr lang="pt-BR" sz="2400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 o somatório </a:t>
            </a:r>
            <a:r>
              <a:rPr lang="pt-BR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do endividamento no SFN ultrapassar </a:t>
            </a:r>
            <a:r>
              <a:rPr lang="pt-B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R$ </a:t>
            </a:r>
            <a:r>
              <a:rPr lang="pt-B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40.000,00</a:t>
            </a:r>
            <a:endParaRPr lang="pt-BR" sz="2400" b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96965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2188" y="14605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Microcrédito Produtivo Orientado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1857375"/>
            <a:ext cx="7953375" cy="419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CaixaDeTexto 37"/>
          <p:cNvSpPr txBox="1"/>
          <p:nvPr/>
        </p:nvSpPr>
        <p:spPr>
          <a:xfrm>
            <a:off x="71438" y="2439988"/>
            <a:ext cx="1285875" cy="2473325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Consultas e extratos</a:t>
            </a:r>
          </a:p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Pagamentos e transferências</a:t>
            </a:r>
          </a:p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Aplicações e resgates</a:t>
            </a:r>
          </a:p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Consulta e liberação de crédito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71438" y="5011738"/>
            <a:ext cx="1285875" cy="1104900"/>
          </a:xfrm>
          <a:prstGeom prst="rect">
            <a:avLst/>
          </a:prstGeom>
          <a:noFill/>
          <a:ln>
            <a:solidFill>
              <a:schemeClr val="accent1">
                <a:shade val="50000"/>
                <a:satMod val="103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Cadastro e Conta corrente</a:t>
            </a:r>
          </a:p>
          <a:p>
            <a:pPr>
              <a:spcAft>
                <a:spcPts val="1200"/>
              </a:spcAft>
              <a:defRPr/>
            </a:pPr>
            <a:r>
              <a:rPr lang="pt-BR" sz="1400" dirty="0">
                <a:latin typeface="+mj-lt"/>
                <a:cs typeface="+mn-cs"/>
              </a:rPr>
              <a:t>Contratações de operações</a:t>
            </a:r>
          </a:p>
        </p:txBody>
      </p:sp>
      <p:cxnSp>
        <p:nvCxnSpPr>
          <p:cNvPr id="67" name="Conector reto 66"/>
          <p:cNvCxnSpPr/>
          <p:nvPr/>
        </p:nvCxnSpPr>
        <p:spPr>
          <a:xfrm>
            <a:off x="1362075" y="2782888"/>
            <a:ext cx="166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to 67"/>
          <p:cNvCxnSpPr/>
          <p:nvPr/>
        </p:nvCxnSpPr>
        <p:spPr>
          <a:xfrm>
            <a:off x="1362075" y="3440113"/>
            <a:ext cx="166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1362075" y="4154488"/>
            <a:ext cx="166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to 69"/>
          <p:cNvCxnSpPr/>
          <p:nvPr/>
        </p:nvCxnSpPr>
        <p:spPr>
          <a:xfrm>
            <a:off x="1362075" y="4868863"/>
            <a:ext cx="166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/>
          <p:cNvCxnSpPr/>
          <p:nvPr/>
        </p:nvCxnSpPr>
        <p:spPr>
          <a:xfrm>
            <a:off x="1362075" y="5583238"/>
            <a:ext cx="166688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de cantos arredondados 11"/>
          <p:cNvSpPr/>
          <p:nvPr/>
        </p:nvSpPr>
        <p:spPr>
          <a:xfrm>
            <a:off x="6705600" y="4929198"/>
            <a:ext cx="2081242" cy="71438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</a:rPr>
              <a:t>MPO</a:t>
            </a:r>
            <a:endParaRPr lang="pt-BR" b="1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64498" y="928670"/>
            <a:ext cx="3017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Portfólio  de Soluções </a:t>
            </a:r>
            <a:endParaRPr lang="pt-BR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Empreendedor Individual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/>
        </p:nvGraphicFramePr>
        <p:xfrm>
          <a:off x="214282" y="1714488"/>
          <a:ext cx="8429684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Espaço Reservado para Texto 4"/>
          <p:cNvSpPr txBox="1">
            <a:spLocks/>
          </p:cNvSpPr>
          <p:nvPr/>
        </p:nvSpPr>
        <p:spPr>
          <a:xfrm>
            <a:off x="307493" y="875225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2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Soluções específicas</a:t>
            </a:r>
            <a:endParaRPr lang="pt-BR" sz="2400" dirty="0">
              <a:solidFill>
                <a:schemeClr val="bg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>
          <a:xfrm>
            <a:off x="214314" y="907752"/>
            <a:ext cx="7572396" cy="1588"/>
          </a:xfrm>
          <a:prstGeom prst="line">
            <a:avLst/>
          </a:prstGeom>
          <a:ln w="28575" cap="rnd" cmpd="dbl">
            <a:solidFill>
              <a:srgbClr val="65A3FF"/>
            </a:solidFill>
          </a:ln>
          <a:effectLst>
            <a:innerShdw blurRad="63500" dist="50800" dir="5400000">
              <a:srgbClr val="002060">
                <a:alpha val="75000"/>
              </a:srgbClr>
            </a:innerShdw>
          </a:effectLst>
          <a:scene3d>
            <a:camera prst="obliqueTop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L:\RESTRITA\Divisão de Modelos de Relacionamento\Marcelo\MEI\empreendedor_mast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96177" y="1571612"/>
            <a:ext cx="1558914" cy="975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1" descr="L:\RESTRITA\Divisão de Modelos de Relacionamento\Marcelo\MEI\empreendedor_visa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1204195"/>
            <a:ext cx="1558914" cy="977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15272" y="3218112"/>
            <a:ext cx="1217716" cy="1276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 descr="cielo celular.jpg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383822">
            <a:off x="7202748" y="4851804"/>
            <a:ext cx="955564" cy="923712"/>
          </a:xfrm>
          <a:prstGeom prst="rect">
            <a:avLst/>
          </a:prstGeom>
        </p:spPr>
      </p:pic>
      <p:pic>
        <p:nvPicPr>
          <p:cNvPr id="12" name="Imagem 11" descr="maquina cielo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98983">
            <a:off x="8133540" y="5046488"/>
            <a:ext cx="788473" cy="1539842"/>
          </a:xfrm>
          <a:prstGeom prst="rect">
            <a:avLst/>
          </a:prstGeom>
        </p:spPr>
      </p:pic>
      <p:sp>
        <p:nvSpPr>
          <p:cNvPr id="13" name="Espaço Reservado para Texto 3"/>
          <p:cNvSpPr txBox="1">
            <a:spLocks/>
          </p:cNvSpPr>
          <p:nvPr/>
        </p:nvSpPr>
        <p:spPr>
          <a:xfrm>
            <a:off x="307493" y="428604"/>
            <a:ext cx="7979283" cy="5000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Empreendedor Individual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ô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4616</TotalTime>
  <Words>525</Words>
  <Application>Microsoft Office PowerPoint</Application>
  <PresentationFormat>Apresentação na tela (4:3)</PresentationFormat>
  <Paragraphs>118</Paragraphs>
  <Slides>10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2" baseType="lpstr">
      <vt:lpstr>Tema do Office</vt:lpstr>
      <vt:lpstr>Photo Editor Photo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Banco do Brasil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Isaac Nicholas Siqueira Viana</dc:creator>
  <cp:lastModifiedBy>ANDREIA DEBASTIANI MARTENDAL DAS FLORES</cp:lastModifiedBy>
  <cp:revision>595</cp:revision>
  <dcterms:created xsi:type="dcterms:W3CDTF">2010-10-21T13:23:52Z</dcterms:created>
  <dcterms:modified xsi:type="dcterms:W3CDTF">2014-01-16T18:34:00Z</dcterms:modified>
</cp:coreProperties>
</file>